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56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73"/>
  </p:notesMasterIdLst>
  <p:sldIdLst>
    <p:sldId id="256" r:id="rId2"/>
    <p:sldId id="261" r:id="rId3"/>
    <p:sldId id="269" r:id="rId4"/>
    <p:sldId id="262" r:id="rId5"/>
    <p:sldId id="270" r:id="rId6"/>
    <p:sldId id="271" r:id="rId7"/>
    <p:sldId id="272" r:id="rId8"/>
    <p:sldId id="273" r:id="rId9"/>
    <p:sldId id="277" r:id="rId10"/>
    <p:sldId id="278" r:id="rId11"/>
    <p:sldId id="275" r:id="rId12"/>
    <p:sldId id="279" r:id="rId13"/>
    <p:sldId id="280" r:id="rId14"/>
    <p:sldId id="281" r:id="rId15"/>
    <p:sldId id="290" r:id="rId16"/>
    <p:sldId id="282" r:id="rId17"/>
    <p:sldId id="289" r:id="rId18"/>
    <p:sldId id="284" r:id="rId19"/>
    <p:sldId id="285" r:id="rId20"/>
    <p:sldId id="286" r:id="rId21"/>
    <p:sldId id="287" r:id="rId22"/>
    <p:sldId id="291" r:id="rId23"/>
    <p:sldId id="292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11" r:id="rId37"/>
    <p:sldId id="312" r:id="rId38"/>
    <p:sldId id="313" r:id="rId39"/>
    <p:sldId id="314" r:id="rId40"/>
    <p:sldId id="315" r:id="rId41"/>
    <p:sldId id="316" r:id="rId42"/>
    <p:sldId id="317" r:id="rId43"/>
    <p:sldId id="318" r:id="rId44"/>
    <p:sldId id="320" r:id="rId45"/>
    <p:sldId id="321" r:id="rId46"/>
    <p:sldId id="319" r:id="rId47"/>
    <p:sldId id="293" r:id="rId48"/>
    <p:sldId id="323" r:id="rId49"/>
    <p:sldId id="324" r:id="rId50"/>
    <p:sldId id="296" r:id="rId51"/>
    <p:sldId id="328" r:id="rId52"/>
    <p:sldId id="322" r:id="rId53"/>
    <p:sldId id="325" r:id="rId54"/>
    <p:sldId id="295" r:id="rId55"/>
    <p:sldId id="326" r:id="rId56"/>
    <p:sldId id="327" r:id="rId57"/>
    <p:sldId id="332" r:id="rId58"/>
    <p:sldId id="298" r:id="rId59"/>
    <p:sldId id="333" r:id="rId60"/>
    <p:sldId id="334" r:id="rId61"/>
    <p:sldId id="335" r:id="rId62"/>
    <p:sldId id="336" r:id="rId63"/>
    <p:sldId id="337" r:id="rId64"/>
    <p:sldId id="338" r:id="rId65"/>
    <p:sldId id="339" r:id="rId66"/>
    <p:sldId id="340" r:id="rId67"/>
    <p:sldId id="341" r:id="rId68"/>
    <p:sldId id="342" r:id="rId69"/>
    <p:sldId id="344" r:id="rId70"/>
    <p:sldId id="345" r:id="rId71"/>
    <p:sldId id="268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121B"/>
    <a:srgbClr val="000000"/>
    <a:srgbClr val="414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86" autoAdjust="0"/>
    <p:restoredTop sz="79974" autoAdjust="0"/>
  </p:normalViewPr>
  <p:slideViewPr>
    <p:cSldViewPr snapToGrid="0">
      <p:cViewPr varScale="1">
        <p:scale>
          <a:sx n="55" d="100"/>
          <a:sy n="55" d="100"/>
        </p:scale>
        <p:origin x="13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68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2F3E7-441F-477B-9032-3EE7BEB30DA2}" type="datetimeFigureOut">
              <a:rPr lang="en-GB" smtClean="0"/>
              <a:t>01/03/2021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22F0C5-9915-4C9D-B9C1-C3246B8D4C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957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reka.co/blog/machine-learning-algorithms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reka.co/blog/machine-learning-algorithms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reka.co/blog/machine-learning-algorithms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Hello every</a:t>
            </a:r>
            <a:r>
              <a:rPr lang="en-GB" baseline="0" dirty="0" smtClean="0"/>
              <a:t> one, Welcome to the 2</a:t>
            </a:r>
            <a:r>
              <a:rPr lang="en-GB" baseline="30000" dirty="0" smtClean="0"/>
              <a:t>nd</a:t>
            </a:r>
            <a:r>
              <a:rPr lang="en-GB" baseline="0" dirty="0" smtClean="0"/>
              <a:t> lecture from the NLP part of this module SCC.413.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In this lecture, we will 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4372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Supervised Learning is the process of making an algorithm to learn to map an input to a particular output.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achieved using the labelled datasets that you have collected. If the mapping is correct, the algorithm has successfully learned.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Else, you make the necessary changes to the algorithm so that it can learn correctly.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Supervised Learning algorithms can help make predictions for new unseen data that we obtain later in the future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9465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Supervised Learning is the process of making an algorithm to learn to map an input to a particular output.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achieved using the labelled datasets that you have collected. If the mapping is correct, the algorithm has successfully learned.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Else, you make the necessary changes to the algorithm so that it can learn correctly.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Supervised Learning algorithms can help make predictions for new unseen data that we obtain later in the future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6018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There are</a:t>
            </a:r>
            <a:r>
              <a:rPr lang="en-GB" baseline="0" dirty="0" smtClean="0"/>
              <a:t> so many learning algorithms. Here we look at some of the commonly applied ones for the learning methods we have discussed</a:t>
            </a:r>
          </a:p>
          <a:p>
            <a:endParaRPr lang="en-GB" baseline="0" dirty="0" smtClean="0"/>
          </a:p>
          <a:p>
            <a:pPr fontAlgn="base"/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Supervised Learning</a:t>
            </a:r>
          </a:p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 data is called training data and has a known label or result such as spam/not-spam or a stock price at a time.</a:t>
            </a:r>
          </a:p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model is prepared through a training process in which it is required to make predictions and is corrected when those predictions are wrong.</a:t>
            </a:r>
          </a:p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training process continues until the model achieves a desired level of accuracy on the training data.</a:t>
            </a:r>
          </a:p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problems are classification and regression.</a:t>
            </a:r>
          </a:p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algorithms include: Logistic Regression and the Back Propagation Neural Network.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1620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Unsupervised learning is where you only have input data (X) and no corresponding output variables.</a:t>
            </a:r>
          </a:p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goal for unsupervised learning is to model the underlying structure or distribution in the data in order to learn more about the data.</a:t>
            </a:r>
          </a:p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are called unsupervised learning because unlike supervised learning above there is no correct answers and there is no teacher.</a:t>
            </a:r>
          </a:p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Algorithms are left to their own devises to discover and present the interesting structure(s) in the data.</a:t>
            </a:r>
          </a:p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Unsupervised learning problems can be further grouped into clustering and association problems.</a:t>
            </a:r>
          </a:p>
          <a:p>
            <a:pPr fontAlgn="base"/>
            <a:r>
              <a:rPr lang="en-GB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Clustering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 clustering problem is where you want to discover the inherent groupings in the data, such as grouping customers by purchasing behaviour.</a:t>
            </a:r>
          </a:p>
          <a:p>
            <a:pPr fontAlgn="base"/>
            <a:r>
              <a:rPr lang="en-GB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Association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 An association rule learning problem is where you want to discover rules that describe large portions of your data, such as people that buy X also tend to buy 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0612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Unsupervised learning is where you only have input data (X) and no corresponding output variables.</a:t>
            </a:r>
          </a:p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goal for unsupervised learning is to model the underlying structure or distribution in the data in order to learn more about the data.</a:t>
            </a:r>
          </a:p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are called unsupervised learning because unlike supervised learning above there is no correct answers and there is no teacher.</a:t>
            </a:r>
          </a:p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Algorithms are left to their own devises to discover and present the interesting structure(s) in the data.</a:t>
            </a:r>
          </a:p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Unsupervised learning problems can be further grouped into clustering and association problems.</a:t>
            </a:r>
          </a:p>
          <a:p>
            <a:pPr fontAlgn="base"/>
            <a:r>
              <a:rPr lang="en-GB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Association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 An association rule learning problem is where you want to discover rules that describe large portions of your data, such as people that buy X also tend to buy 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5958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Clustering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 clustering problem is where you want to discover the inherent groupings in the data, such as grouping customers by purchasing behaviour.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00251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 data is not labelled and does not have a known result.</a:t>
            </a:r>
          </a:p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model is prepared by deducing structures present in the input data. This may be to extract general rules. It may be through a mathematical process to systematically reduce redundancy, or it may be to organize data by similarity.</a:t>
            </a:r>
          </a:p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problems are clustering, dimensionality reduction and association rule learning.</a:t>
            </a:r>
          </a:p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algorithms include: the </a:t>
            </a:r>
            <a:r>
              <a:rPr lang="en-GB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Apriori</a:t>
            </a:r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algorithm and K-Means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35466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Problems where you have a large amount of input data (X) and only some of the data is </a:t>
            </a:r>
            <a:r>
              <a:rPr lang="en-GB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labeled</a:t>
            </a:r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(Y) are called semi-supervised learning problems.</a:t>
            </a:r>
          </a:p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problems sit in between both supervised and unsupervised learning.</a:t>
            </a:r>
          </a:p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good example is a photo archive where only some of the images are </a:t>
            </a:r>
            <a:r>
              <a:rPr lang="en-GB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labeled</a:t>
            </a:r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(e.g. dog, cat, person) and the majority are </a:t>
            </a:r>
            <a:r>
              <a:rPr lang="en-GB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unlabeled</a:t>
            </a:r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 real world machine learning problems fall into this area. This is because it can be expensive or time-consuming to label data as it may require access to domain experts. Whereas </a:t>
            </a:r>
            <a:r>
              <a:rPr lang="en-GB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unlabeled</a:t>
            </a:r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is cheap and easy to collect and store.</a:t>
            </a:r>
          </a:p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use unsupervised learning techniques to discover and learn the structure in the input variables.</a:t>
            </a:r>
          </a:p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also use supervised learning techniques to make best guess predictions for the </a:t>
            </a:r>
            <a:r>
              <a:rPr lang="en-GB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unlabeled</a:t>
            </a:r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data, feed that data back into the supervised learning algorithm as training data and use the model to make predictions on new unseen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1219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Machine Learning</a:t>
            </a:r>
            <a:r>
              <a:rPr lang="en-GB" baseline="0" dirty="0" smtClean="0"/>
              <a:t> is the study of computer algorithms that improve automatically through experience – Tom Mitchell</a:t>
            </a:r>
          </a:p>
          <a:p>
            <a:endParaRPr lang="en-GB" baseline="0" dirty="0" smtClean="0"/>
          </a:p>
          <a:p>
            <a:r>
              <a:rPr lang="en-GB" baseline="0" dirty="0" smtClean="0"/>
              <a:t>In machine learning, we convert things (data) into numbers and try to find patterns in the numbers using algorithms i.e. math and logic. </a:t>
            </a:r>
          </a:p>
          <a:p>
            <a:endParaRPr lang="en-GB" baseline="0" dirty="0" smtClean="0"/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 Learning, in the simplest of terms, is teaching your machine about something. You collect data, clean the data,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 </a:t>
            </a:r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algorithms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teach the algorithm essential patterns from the data and then expect the algorithm to give you a helpful answer.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035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Machine Learning</a:t>
            </a:r>
            <a:r>
              <a:rPr lang="en-GB" baseline="0" dirty="0" smtClean="0"/>
              <a:t> is the study of computer algorithms that improve automatically through experience – Tom Mitchell</a:t>
            </a:r>
          </a:p>
          <a:p>
            <a:endParaRPr lang="en-GB" baseline="0" dirty="0" smtClean="0"/>
          </a:p>
          <a:p>
            <a:r>
              <a:rPr lang="en-GB" baseline="0" dirty="0" smtClean="0"/>
              <a:t>In machine learning, we convert things (data) into numbers and try to find patterns in the numbers using algorithms i.e. math and logic. </a:t>
            </a:r>
          </a:p>
          <a:p>
            <a:endParaRPr lang="en-GB" baseline="0" dirty="0" smtClean="0"/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 Learning, in the simplest of terms, is teaching your machine about something. You collect data, clean the data,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 </a:t>
            </a:r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algorithms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teach the algorithm essential patterns from the data and then expect the algorithm to give you a helpful answer.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9913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Machine Learning</a:t>
            </a:r>
            <a:r>
              <a:rPr lang="en-GB" baseline="0" dirty="0" smtClean="0"/>
              <a:t> is the study of computer algorithms that improve automatically through experience – Tom Mitchell</a:t>
            </a:r>
          </a:p>
          <a:p>
            <a:endParaRPr lang="en-GB" baseline="0" dirty="0" smtClean="0"/>
          </a:p>
          <a:p>
            <a:r>
              <a:rPr lang="en-GB" baseline="0" dirty="0" smtClean="0"/>
              <a:t>In machine learning, we convert things (data) into numbers and try to find patterns in the numbers using algorithms i.e. math and logic. </a:t>
            </a:r>
          </a:p>
          <a:p>
            <a:endParaRPr lang="en-GB" baseline="0" dirty="0" smtClean="0"/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 Learning, in the simplest of terms, is teaching your machine about something. You collect data, clean the data,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 </a:t>
            </a:r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algorithms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teach the algorithm essential patterns from the data and then expect the algorithm to give you a helpful answer.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9815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 smtClean="0">
                <a:solidFill>
                  <a:schemeClr val="tx1"/>
                </a:solidFill>
              </a:rPr>
              <a:t>spam email classifier model</a:t>
            </a:r>
            <a:r>
              <a:rPr lang="en-GB" sz="1200" baseline="0" dirty="0" smtClean="0">
                <a:solidFill>
                  <a:schemeClr val="tx1"/>
                </a:solidFill>
              </a:rPr>
              <a:t> is a basically a curve fitting by linear regression</a:t>
            </a:r>
            <a:endParaRPr lang="en-GB" sz="1200" dirty="0" smtClean="0">
              <a:solidFill>
                <a:schemeClr val="tx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7771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 smtClean="0">
                <a:solidFill>
                  <a:schemeClr val="tx1"/>
                </a:solidFill>
              </a:rPr>
              <a:t>spam email classifier model</a:t>
            </a:r>
            <a:r>
              <a:rPr lang="en-GB" sz="1200" baseline="0" dirty="0" smtClean="0">
                <a:solidFill>
                  <a:schemeClr val="tx1"/>
                </a:solidFill>
              </a:rPr>
              <a:t> is a basically a curve fitting by linear regression</a:t>
            </a:r>
            <a:endParaRPr lang="en-GB" sz="1200" dirty="0" smtClean="0">
              <a:solidFill>
                <a:schemeClr val="tx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666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86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Supervised Learning is the process of making an algorithm to learn to map an input to a particular output.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achieved using the labelled datasets that you have collected. If the mapping is correct, the algorithm has successfully learned.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Else, you make the necessary changes to the algorithm so that it can learn correctly.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Supervised Learning algorithms can help make predictions for new unseen data that we obtain later in the future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3016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Supervised Learning is the process of making an algorithm to learn to map an input to a particular output.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achieved using the labelled datasets that you have collected. If the mapping is correct, the algorithm has successfully learned.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Else, you make the necessary changes to the algorithm so that it can learn correctly.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Supervised Learning algorithms can help make predictions for new unseen data that we obtain later in the future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405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1EF2C280-F524-405F-B409-A0B3EEB3A7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95942" y="195942"/>
            <a:ext cx="11812555" cy="6475445"/>
          </a:xfrm>
          <a:custGeom>
            <a:avLst/>
            <a:gdLst/>
            <a:ahLst/>
            <a:cxnLst/>
            <a:rect l="l" t="t" r="r" b="b"/>
            <a:pathLst>
              <a:path w="12048490" h="6713220">
                <a:moveTo>
                  <a:pt x="0" y="6713004"/>
                </a:moveTo>
                <a:lnTo>
                  <a:pt x="12048210" y="6713004"/>
                </a:lnTo>
                <a:lnTo>
                  <a:pt x="12048210" y="0"/>
                </a:lnTo>
                <a:lnTo>
                  <a:pt x="0" y="0"/>
                </a:lnTo>
                <a:lnTo>
                  <a:pt x="0" y="6713004"/>
                </a:lnTo>
                <a:close/>
              </a:path>
            </a:pathLst>
          </a:custGeom>
          <a:solidFill>
            <a:srgbClr val="B5111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 descr="Lancaster University">
            <a:extLst>
              <a:ext uri="{FF2B5EF4-FFF2-40B4-BE49-F238E27FC236}">
                <a16:creationId xmlns:a16="http://schemas.microsoft.com/office/drawing/2014/main" id="{B4C545BB-4FC6-4C07-B4BC-1B3873E92B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942" y="762000"/>
            <a:ext cx="2552491" cy="8069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0CF9F2-6D22-4CA4-A596-A6A43B8C79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00940" y="2205022"/>
            <a:ext cx="9144000" cy="1399152"/>
          </a:xfrm>
        </p:spPr>
        <p:txBody>
          <a:bodyPr anchor="b">
            <a:normAutofit/>
          </a:bodyPr>
          <a:lstStyle>
            <a:lvl1pPr algn="l">
              <a:lnSpc>
                <a:spcPts val="4400"/>
              </a:lnSpc>
              <a:spcBef>
                <a:spcPts val="1110"/>
              </a:spcBef>
              <a:defRPr sz="455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Template slide: </a:t>
            </a:r>
            <a:br>
              <a:rPr lang="en-US" dirty="0"/>
            </a:br>
            <a:r>
              <a:rPr lang="en-US" dirty="0"/>
              <a:t>presentation title goes here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01B88C-C94B-424C-B0DC-611AA04686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34338" y="4152381"/>
            <a:ext cx="9144000" cy="1655762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525"/>
              </a:spcBef>
              <a:buNone/>
              <a:defRPr sz="265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date, month, year here</a:t>
            </a:r>
          </a:p>
          <a:p>
            <a:r>
              <a:rPr lang="en-US" dirty="0"/>
              <a:t>Insert presenter name</a:t>
            </a:r>
            <a:endParaRPr lang="en-GB" dirty="0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4260E1F7-11D6-4F9A-9CDB-A1450D1E497D}"/>
              </a:ext>
            </a:extLst>
          </p:cNvPr>
          <p:cNvSpPr/>
          <p:nvPr userDrawn="1"/>
        </p:nvSpPr>
        <p:spPr>
          <a:xfrm>
            <a:off x="992097" y="3829921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4159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BCDE62AB-9720-4075-A15D-483E19C7DA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71922" y="3832747"/>
            <a:ext cx="1590675" cy="0"/>
          </a:xfrm>
          <a:custGeom>
            <a:avLst/>
            <a:gdLst/>
            <a:ahLst/>
            <a:cxnLst/>
            <a:rect l="l" t="t" r="r" b="b"/>
            <a:pathLst>
              <a:path w="1590675">
                <a:moveTo>
                  <a:pt x="0" y="0"/>
                </a:moveTo>
                <a:lnTo>
                  <a:pt x="1590421" y="0"/>
                </a:lnTo>
              </a:path>
            </a:pathLst>
          </a:custGeom>
          <a:ln w="17043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BD4E107-ACD4-4A6A-8618-FDF878C3B9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4697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4">
            <a:extLst>
              <a:ext uri="{FF2B5EF4-FFF2-40B4-BE49-F238E27FC236}">
                <a16:creationId xmlns:a16="http://schemas.microsoft.com/office/drawing/2014/main" id="{E911A0A4-9D31-4F34-8E71-4A07A9FDE9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54508" y="1832146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3728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BE2592A-4048-4211-B609-EB603E5AE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59" y="531848"/>
            <a:ext cx="7568682" cy="1158840"/>
          </a:xfrm>
        </p:spPr>
        <p:txBody>
          <a:bodyPr>
            <a:normAutofit/>
          </a:bodyPr>
          <a:lstStyle>
            <a:lvl1pPr>
              <a:lnSpc>
                <a:spcPts val="3470"/>
              </a:lnSpc>
              <a:spcBef>
                <a:spcPts val="750"/>
              </a:spcBef>
              <a:defRPr sz="360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32CECB2-8BBC-4238-95E4-9CF53BEC0F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5" name="Picture 14" descr="Lancaster University">
            <a:extLst>
              <a:ext uri="{FF2B5EF4-FFF2-40B4-BE49-F238E27FC236}">
                <a16:creationId xmlns:a16="http://schemas.microsoft.com/office/drawing/2014/main" id="{F43189D6-09CC-4664-8F2F-E317A914F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359" y="762000"/>
            <a:ext cx="2098889" cy="6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887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AEB81DE-9DB5-4365-A5C5-617C96B6EE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35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160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CF9F2-6D22-4CA4-A596-A6A43B8C79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00940" y="2205022"/>
            <a:ext cx="9144000" cy="1399152"/>
          </a:xfrm>
        </p:spPr>
        <p:txBody>
          <a:bodyPr anchor="b">
            <a:normAutofit/>
          </a:bodyPr>
          <a:lstStyle>
            <a:lvl1pPr algn="l">
              <a:lnSpc>
                <a:spcPts val="4400"/>
              </a:lnSpc>
              <a:spcBef>
                <a:spcPts val="1110"/>
              </a:spcBef>
              <a:defRPr sz="455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Template slide: </a:t>
            </a:r>
            <a:br>
              <a:rPr lang="en-US" dirty="0"/>
            </a:br>
            <a:r>
              <a:rPr lang="en-US" dirty="0"/>
              <a:t>presentation title goes here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01B88C-C94B-424C-B0DC-611AA04686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34338" y="4152381"/>
            <a:ext cx="9144000" cy="1655762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525"/>
              </a:spcBef>
              <a:buNone/>
              <a:defRPr sz="265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date, month, year here</a:t>
            </a:r>
          </a:p>
          <a:p>
            <a:r>
              <a:rPr lang="en-US" dirty="0"/>
              <a:t>Insert presenter name</a:t>
            </a:r>
            <a:endParaRPr lang="en-GB" dirty="0"/>
          </a:p>
        </p:txBody>
      </p:sp>
      <p:pic>
        <p:nvPicPr>
          <p:cNvPr id="7" name="Picture 6" descr="Lancaster University">
            <a:extLst>
              <a:ext uri="{FF2B5EF4-FFF2-40B4-BE49-F238E27FC236}">
                <a16:creationId xmlns:a16="http://schemas.microsoft.com/office/drawing/2014/main" id="{2528AF01-8AC0-4C10-8386-19F11482E5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682" y="762000"/>
            <a:ext cx="2565317" cy="810971"/>
          </a:xfrm>
          <a:prstGeom prst="rect">
            <a:avLst/>
          </a:prstGeom>
        </p:spPr>
      </p:pic>
      <p:sp>
        <p:nvSpPr>
          <p:cNvPr id="8" name="object 6">
            <a:extLst>
              <a:ext uri="{FF2B5EF4-FFF2-40B4-BE49-F238E27FC236}">
                <a16:creationId xmlns:a16="http://schemas.microsoft.com/office/drawing/2014/main" id="{4260E1F7-11D6-4F9A-9CDB-A1450D1E49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92097" y="3829921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4159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95C828A-191B-48BF-BB4A-DF202F883D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682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CF9F2-6D22-4CA4-A596-A6A43B8C79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00940" y="2205022"/>
            <a:ext cx="9144000" cy="1399152"/>
          </a:xfrm>
        </p:spPr>
        <p:txBody>
          <a:bodyPr anchor="b">
            <a:normAutofit/>
          </a:bodyPr>
          <a:lstStyle>
            <a:lvl1pPr algn="l">
              <a:lnSpc>
                <a:spcPts val="4400"/>
              </a:lnSpc>
              <a:spcBef>
                <a:spcPts val="1110"/>
              </a:spcBef>
              <a:defRPr sz="455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Template slide: </a:t>
            </a:r>
            <a:br>
              <a:rPr lang="en-US" dirty="0"/>
            </a:br>
            <a:r>
              <a:rPr lang="en-US" dirty="0"/>
              <a:t>presentation title goes here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01B88C-C94B-424C-B0DC-611AA04686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34338" y="4152381"/>
            <a:ext cx="9144000" cy="1655762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525"/>
              </a:spcBef>
              <a:buNone/>
              <a:defRPr sz="265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date, month, year here</a:t>
            </a:r>
          </a:p>
          <a:p>
            <a:r>
              <a:rPr lang="en-US" dirty="0"/>
              <a:t>Insert presenter name</a:t>
            </a:r>
            <a:endParaRPr lang="en-GB" dirty="0"/>
          </a:p>
        </p:txBody>
      </p:sp>
      <p:pic>
        <p:nvPicPr>
          <p:cNvPr id="7" name="Picture 6" descr="Lancaster University">
            <a:extLst>
              <a:ext uri="{FF2B5EF4-FFF2-40B4-BE49-F238E27FC236}">
                <a16:creationId xmlns:a16="http://schemas.microsoft.com/office/drawing/2014/main" id="{2528AF01-8AC0-4C10-8386-19F11482E5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682" y="762000"/>
            <a:ext cx="2565317" cy="810971"/>
          </a:xfrm>
          <a:prstGeom prst="rect">
            <a:avLst/>
          </a:prstGeom>
        </p:spPr>
      </p:pic>
      <p:sp>
        <p:nvSpPr>
          <p:cNvPr id="8" name="object 6">
            <a:extLst>
              <a:ext uri="{FF2B5EF4-FFF2-40B4-BE49-F238E27FC236}">
                <a16:creationId xmlns:a16="http://schemas.microsoft.com/office/drawing/2014/main" id="{4260E1F7-11D6-4F9A-9CDB-A1450D1E49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92097" y="3829921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4159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 descr="University Academy 92 Manchester">
            <a:extLst>
              <a:ext uri="{FF2B5EF4-FFF2-40B4-BE49-F238E27FC236}">
                <a16:creationId xmlns:a16="http://schemas.microsoft.com/office/drawing/2014/main" id="{97C89DA9-7708-4EE0-9C2E-17C843B198F5}"/>
              </a:ext>
            </a:extLst>
          </p:cNvPr>
          <p:cNvSpPr/>
          <p:nvPr userDrawn="1"/>
        </p:nvSpPr>
        <p:spPr>
          <a:xfrm>
            <a:off x="6888886" y="697941"/>
            <a:ext cx="1481137" cy="777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 descr="Blackburn College">
            <a:extLst>
              <a:ext uri="{FF2B5EF4-FFF2-40B4-BE49-F238E27FC236}">
                <a16:creationId xmlns:a16="http://schemas.microsoft.com/office/drawing/2014/main" id="{B2D8FC4D-6A10-4AFC-90EE-36BEDC612D9F}"/>
              </a:ext>
            </a:extLst>
          </p:cNvPr>
          <p:cNvSpPr/>
          <p:nvPr userDrawn="1"/>
        </p:nvSpPr>
        <p:spPr>
          <a:xfrm>
            <a:off x="4800858" y="717994"/>
            <a:ext cx="1763493" cy="6179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 descr="Blackpool &amp; The Fylde college">
            <a:extLst>
              <a:ext uri="{FF2B5EF4-FFF2-40B4-BE49-F238E27FC236}">
                <a16:creationId xmlns:a16="http://schemas.microsoft.com/office/drawing/2014/main" id="{74C67722-6D8E-4717-BBA0-D9603159F8C3}"/>
              </a:ext>
            </a:extLst>
          </p:cNvPr>
          <p:cNvSpPr/>
          <p:nvPr userDrawn="1"/>
        </p:nvSpPr>
        <p:spPr>
          <a:xfrm>
            <a:off x="2927182" y="665080"/>
            <a:ext cx="1543981" cy="6424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 descr="Furness college">
            <a:extLst>
              <a:ext uri="{FF2B5EF4-FFF2-40B4-BE49-F238E27FC236}">
                <a16:creationId xmlns:a16="http://schemas.microsoft.com/office/drawing/2014/main" id="{544291F1-FBE8-4BF5-82D3-3E12A047DE75}"/>
              </a:ext>
            </a:extLst>
          </p:cNvPr>
          <p:cNvSpPr/>
          <p:nvPr userDrawn="1"/>
        </p:nvSpPr>
        <p:spPr>
          <a:xfrm>
            <a:off x="891120" y="700908"/>
            <a:ext cx="1786115" cy="6995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B57897E-9B28-47E3-BC7F-FA671A168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4636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35A2C7DA-9587-4F85-9BC4-F30F0308AA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85057" y="181946"/>
            <a:ext cx="11821886" cy="6494107"/>
          </a:xfrm>
          <a:custGeom>
            <a:avLst/>
            <a:gdLst/>
            <a:ahLst/>
            <a:cxnLst/>
            <a:rect l="l" t="t" r="r" b="b"/>
            <a:pathLst>
              <a:path w="12049125" h="6713855">
                <a:moveTo>
                  <a:pt x="0" y="6713410"/>
                </a:moveTo>
                <a:lnTo>
                  <a:pt x="12048617" y="6713410"/>
                </a:lnTo>
                <a:lnTo>
                  <a:pt x="12048617" y="0"/>
                </a:lnTo>
                <a:lnTo>
                  <a:pt x="0" y="0"/>
                </a:lnTo>
                <a:lnTo>
                  <a:pt x="0" y="6713410"/>
                </a:lnTo>
                <a:close/>
              </a:path>
            </a:pathLst>
          </a:custGeom>
          <a:solidFill>
            <a:srgbClr val="7CB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 descr="Lancaster University">
            <a:extLst>
              <a:ext uri="{FF2B5EF4-FFF2-40B4-BE49-F238E27FC236}">
                <a16:creationId xmlns:a16="http://schemas.microsoft.com/office/drawing/2014/main" id="{B4C545BB-4FC6-4C07-B4BC-1B3873E92B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942" y="762000"/>
            <a:ext cx="2552491" cy="8069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0CF9F2-6D22-4CA4-A596-A6A43B8C79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00940" y="2205022"/>
            <a:ext cx="9144000" cy="1399152"/>
          </a:xfrm>
        </p:spPr>
        <p:txBody>
          <a:bodyPr anchor="b">
            <a:normAutofit/>
          </a:bodyPr>
          <a:lstStyle>
            <a:lvl1pPr algn="l">
              <a:lnSpc>
                <a:spcPts val="4400"/>
              </a:lnSpc>
              <a:spcBef>
                <a:spcPts val="1110"/>
              </a:spcBef>
              <a:defRPr sz="455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Template slide: </a:t>
            </a:r>
            <a:br>
              <a:rPr lang="en-US" dirty="0"/>
            </a:br>
            <a:r>
              <a:rPr lang="en-US" dirty="0"/>
              <a:t>section title goes here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01B88C-C94B-424C-B0DC-611AA04686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34338" y="4152381"/>
            <a:ext cx="9144000" cy="1655762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525"/>
              </a:spcBef>
              <a:buNone/>
              <a:defRPr sz="265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date, month, year here</a:t>
            </a:r>
          </a:p>
          <a:p>
            <a:r>
              <a:rPr lang="en-US" dirty="0"/>
              <a:t>Insert presenter name</a:t>
            </a:r>
            <a:endParaRPr lang="en-GB" dirty="0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4260E1F7-11D6-4F9A-9CDB-A1450D1E497D}"/>
              </a:ext>
            </a:extLst>
          </p:cNvPr>
          <p:cNvSpPr/>
          <p:nvPr userDrawn="1"/>
        </p:nvSpPr>
        <p:spPr>
          <a:xfrm>
            <a:off x="992097" y="3829921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4159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BCDE62AB-9720-4075-A15D-483E19C7DA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71922" y="3832747"/>
            <a:ext cx="1590675" cy="0"/>
          </a:xfrm>
          <a:custGeom>
            <a:avLst/>
            <a:gdLst/>
            <a:ahLst/>
            <a:cxnLst/>
            <a:rect l="l" t="t" r="r" b="b"/>
            <a:pathLst>
              <a:path w="1590675">
                <a:moveTo>
                  <a:pt x="0" y="0"/>
                </a:moveTo>
                <a:lnTo>
                  <a:pt x="1590421" y="0"/>
                </a:lnTo>
              </a:path>
            </a:pathLst>
          </a:custGeom>
          <a:ln w="17043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B6FFB34-2A03-4DFF-8F1A-D7E69F6F82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7593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6C40D-D6BC-4D4D-AF4C-44A15AE97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3" y="475866"/>
            <a:ext cx="8250058" cy="1224153"/>
          </a:xfrm>
        </p:spPr>
        <p:txBody>
          <a:bodyPr>
            <a:normAutofit/>
          </a:bodyPr>
          <a:lstStyle>
            <a:lvl1pPr>
              <a:lnSpc>
                <a:spcPts val="3470"/>
              </a:lnSpc>
              <a:spcBef>
                <a:spcPts val="750"/>
              </a:spcBef>
              <a:defRPr sz="360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462D4-273F-48E4-BC67-135E64C37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73" y="2313991"/>
            <a:ext cx="9808029" cy="3862971"/>
          </a:xfrm>
        </p:spPr>
        <p:txBody>
          <a:bodyPr/>
          <a:lstStyle>
            <a:lvl1pPr>
              <a:buClr>
                <a:srgbClr val="AEB4B9"/>
              </a:buClr>
              <a:defRPr sz="2600">
                <a:solidFill>
                  <a:schemeClr val="tx1"/>
                </a:solidFill>
              </a:defRPr>
            </a:lvl1pPr>
            <a:lvl2pPr>
              <a:buClr>
                <a:srgbClr val="AEB4B9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AEB4B9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AEB4B9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AEB4B9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95A3A47-0757-4333-ACCD-258450620A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11766" y="1841477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3728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DE9228C-9B11-4DC9-8F13-D4D1ED507A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4" name="Picture 13" descr="Lancaster University">
            <a:extLst>
              <a:ext uri="{FF2B5EF4-FFF2-40B4-BE49-F238E27FC236}">
                <a16:creationId xmlns:a16="http://schemas.microsoft.com/office/drawing/2014/main" id="{0D9761CB-0BB4-44A2-BF26-F0470B4DCF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359" y="762000"/>
            <a:ext cx="2098889" cy="6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37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462D4-273F-48E4-BC67-135E64C3792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2883" y="2313991"/>
            <a:ext cx="9742714" cy="3862971"/>
          </a:xfrm>
        </p:spPr>
        <p:txBody>
          <a:bodyPr/>
          <a:lstStyle>
            <a:lvl1pPr marL="0" indent="0">
              <a:spcAft>
                <a:spcPts val="600"/>
              </a:spcAft>
              <a:buClr>
                <a:srgbClr val="AEB4B9"/>
              </a:buClr>
              <a:buNone/>
              <a:defRPr sz="2600" i="0">
                <a:solidFill>
                  <a:schemeClr val="tx1"/>
                </a:solidFill>
              </a:defRPr>
            </a:lvl1pPr>
            <a:lvl2pPr>
              <a:buClr>
                <a:srgbClr val="AEB4B9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AEB4B9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AEB4B9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AEB4B9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Template slide: text only (use italics for sub-headings)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59C926E-B465-430E-9BB4-30F751A3E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3" y="475866"/>
            <a:ext cx="8040738" cy="1224153"/>
          </a:xfrm>
        </p:spPr>
        <p:txBody>
          <a:bodyPr>
            <a:normAutofit/>
          </a:bodyPr>
          <a:lstStyle>
            <a:lvl1pPr>
              <a:lnSpc>
                <a:spcPts val="3470"/>
              </a:lnSpc>
              <a:spcBef>
                <a:spcPts val="750"/>
              </a:spcBef>
              <a:defRPr sz="360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0BDBDF81-CC4C-4516-B38C-887511BA3ED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11766" y="1841477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3728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31E803A-17E5-4587-B9C8-543F40CC18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1023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7" name="Picture 16" descr="Lancaster University">
            <a:extLst>
              <a:ext uri="{FF2B5EF4-FFF2-40B4-BE49-F238E27FC236}">
                <a16:creationId xmlns:a16="http://schemas.microsoft.com/office/drawing/2014/main" id="{15D4E1DC-C857-4EB7-8E98-3A0E76300C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359" y="762000"/>
            <a:ext cx="2098889" cy="6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71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575D8C4-2991-4037-8748-66E7016A65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00940" y="2205022"/>
            <a:ext cx="9913240" cy="1399152"/>
          </a:xfrm>
        </p:spPr>
        <p:txBody>
          <a:bodyPr anchor="b">
            <a:normAutofit/>
          </a:bodyPr>
          <a:lstStyle>
            <a:lvl1pPr algn="l">
              <a:lnSpc>
                <a:spcPts val="4400"/>
              </a:lnSpc>
              <a:spcBef>
                <a:spcPts val="1110"/>
              </a:spcBef>
              <a:defRPr sz="455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Add question text here</a:t>
            </a:r>
            <a:endParaRPr lang="en-GB" dirty="0"/>
          </a:p>
        </p:txBody>
      </p:sp>
      <p:pic>
        <p:nvPicPr>
          <p:cNvPr id="8" name="Picture 7" descr="Lancaster University">
            <a:extLst>
              <a:ext uri="{FF2B5EF4-FFF2-40B4-BE49-F238E27FC236}">
                <a16:creationId xmlns:a16="http://schemas.microsoft.com/office/drawing/2014/main" id="{5A0CDDDE-2A8D-4F00-B876-791A126CBD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359" y="762000"/>
            <a:ext cx="2098889" cy="663520"/>
          </a:xfrm>
          <a:prstGeom prst="rect">
            <a:avLst/>
          </a:prstGeom>
        </p:spPr>
      </p:pic>
      <p:sp>
        <p:nvSpPr>
          <p:cNvPr id="9" name="object 5">
            <a:extLst>
              <a:ext uri="{FF2B5EF4-FFF2-40B4-BE49-F238E27FC236}">
                <a16:creationId xmlns:a16="http://schemas.microsoft.com/office/drawing/2014/main" id="{A1F40E0C-FCFE-45A8-B4CD-8E1C0339D4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92097" y="3830968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4159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55EE488-FA38-4ABE-A8A1-1C0A496D55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925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EAACC63-D887-40E8-8239-FD16AE528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38" y="522516"/>
            <a:ext cx="7568682" cy="1168172"/>
          </a:xfrm>
        </p:spPr>
        <p:txBody>
          <a:bodyPr>
            <a:normAutofit/>
          </a:bodyPr>
          <a:lstStyle>
            <a:lvl1pPr>
              <a:lnSpc>
                <a:spcPts val="3470"/>
              </a:lnSpc>
              <a:spcBef>
                <a:spcPts val="750"/>
              </a:spcBef>
              <a:defRPr sz="360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24D0BDC-AEAF-40AB-BD13-7775E2037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538" y="2313991"/>
            <a:ext cx="4965441" cy="3862971"/>
          </a:xfrm>
        </p:spPr>
        <p:txBody>
          <a:bodyPr/>
          <a:lstStyle>
            <a:lvl1pPr>
              <a:buClr>
                <a:srgbClr val="AEB4B9"/>
              </a:buClr>
              <a:defRPr sz="2600">
                <a:solidFill>
                  <a:schemeClr val="tx1"/>
                </a:solidFill>
              </a:defRPr>
            </a:lvl1pPr>
            <a:lvl2pPr>
              <a:buClr>
                <a:srgbClr val="AEB4B9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AEB4B9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AEB4B9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AEB4B9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81B46DBF-1B89-405C-A53C-EE0D38B3C8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54508" y="1832146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3728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9DC973B-EFE1-44F1-9FB7-36E4227439C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69696" y="2317095"/>
            <a:ext cx="4965442" cy="3862971"/>
          </a:xfrm>
        </p:spPr>
        <p:txBody>
          <a:bodyPr/>
          <a:lstStyle>
            <a:lvl1pPr>
              <a:buClr>
                <a:srgbClr val="AEB4B9"/>
              </a:buClr>
              <a:defRPr sz="2600">
                <a:solidFill>
                  <a:schemeClr val="tx1"/>
                </a:solidFill>
              </a:defRPr>
            </a:lvl1pPr>
            <a:lvl2pPr>
              <a:buClr>
                <a:srgbClr val="AEB4B9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AEB4B9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AEB4B9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AEB4B9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749C0CEC-03F4-4704-9D20-E00E4CD06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1" name="Picture 20" descr="Lancaster University">
            <a:extLst>
              <a:ext uri="{FF2B5EF4-FFF2-40B4-BE49-F238E27FC236}">
                <a16:creationId xmlns:a16="http://schemas.microsoft.com/office/drawing/2014/main" id="{607635CB-A9C5-437C-8837-4C730E8C63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359" y="762000"/>
            <a:ext cx="2098889" cy="6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33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5887E-4F05-4593-B389-647D40DD0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47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C9B9D8-EA34-4852-A458-9C736D59E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6478" y="2505075"/>
            <a:ext cx="5157787" cy="3684588"/>
          </a:xfrm>
        </p:spPr>
        <p:txBody>
          <a:bodyPr/>
          <a:lstStyle>
            <a:lvl1pPr>
              <a:buClr>
                <a:srgbClr val="AEB4B9"/>
              </a:buClr>
              <a:defRPr sz="2600"/>
            </a:lvl1pPr>
            <a:lvl2pPr>
              <a:buClr>
                <a:srgbClr val="AEB4B9"/>
              </a:buClr>
              <a:defRPr/>
            </a:lvl2pPr>
            <a:lvl3pPr>
              <a:buClr>
                <a:srgbClr val="AEB4B9"/>
              </a:buClr>
              <a:defRPr/>
            </a:lvl3pPr>
            <a:lvl4pPr>
              <a:buClr>
                <a:srgbClr val="AEB4B9"/>
              </a:buClr>
              <a:defRPr/>
            </a:lvl4pPr>
            <a:lvl5pPr>
              <a:buClr>
                <a:srgbClr val="AEB4B9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E91B9-1447-4EAE-9AB6-9200E96A98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105AF1-67AB-413D-B37A-83B233A5D7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buClr>
                <a:srgbClr val="AEB4B9"/>
              </a:buClr>
              <a:defRPr sz="2600"/>
            </a:lvl1pPr>
            <a:lvl2pPr>
              <a:buClr>
                <a:srgbClr val="AEB4B9"/>
              </a:buClr>
              <a:defRPr/>
            </a:lvl2pPr>
            <a:lvl3pPr>
              <a:buClr>
                <a:srgbClr val="AEB4B9"/>
              </a:buClr>
              <a:defRPr/>
            </a:lvl3pPr>
            <a:lvl4pPr>
              <a:buClr>
                <a:srgbClr val="AEB4B9"/>
              </a:buClr>
              <a:defRPr/>
            </a:lvl4pPr>
            <a:lvl5pPr>
              <a:buClr>
                <a:srgbClr val="AEB4B9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FEF35C-6404-4538-8F34-0A8878183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59" y="531848"/>
            <a:ext cx="7568682" cy="1158840"/>
          </a:xfrm>
        </p:spPr>
        <p:txBody>
          <a:bodyPr>
            <a:normAutofit/>
          </a:bodyPr>
          <a:lstStyle>
            <a:lvl1pPr>
              <a:lnSpc>
                <a:spcPts val="3470"/>
              </a:lnSpc>
              <a:spcBef>
                <a:spcPts val="750"/>
              </a:spcBef>
              <a:defRPr sz="360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3D487BA0-3AE0-4031-8055-C6AFDC31E0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35846" y="1832146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3728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83E33A9-9C13-43F2-93A7-5CD7A6D522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7" name="Picture 16" descr="Lancaster University">
            <a:extLst>
              <a:ext uri="{FF2B5EF4-FFF2-40B4-BE49-F238E27FC236}">
                <a16:creationId xmlns:a16="http://schemas.microsoft.com/office/drawing/2014/main" id="{24641CFC-5847-40DB-B4F0-5496D257DA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359" y="762000"/>
            <a:ext cx="2098889" cy="6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40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k object 16">
            <a:extLst>
              <a:ext uri="{FF2B5EF4-FFF2-40B4-BE49-F238E27FC236}">
                <a16:creationId xmlns:a16="http://schemas.microsoft.com/office/drawing/2014/main" id="{AEA68D54-1EAD-45D6-B6CC-D07221904D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5986" y="95973"/>
            <a:ext cx="12001500" cy="6666230"/>
          </a:xfrm>
          <a:custGeom>
            <a:avLst/>
            <a:gdLst/>
            <a:ahLst/>
            <a:cxnLst/>
            <a:rect l="l" t="t" r="r" b="b"/>
            <a:pathLst>
              <a:path w="12001500" h="6666230">
                <a:moveTo>
                  <a:pt x="0" y="6666039"/>
                </a:moveTo>
                <a:lnTo>
                  <a:pt x="12001233" y="6666039"/>
                </a:lnTo>
                <a:lnTo>
                  <a:pt x="12001233" y="0"/>
                </a:lnTo>
                <a:lnTo>
                  <a:pt x="0" y="0"/>
                </a:lnTo>
                <a:lnTo>
                  <a:pt x="0" y="6666039"/>
                </a:lnTo>
                <a:close/>
              </a:path>
            </a:pathLst>
          </a:custGeom>
          <a:ln w="191960">
            <a:solidFill>
              <a:srgbClr val="E9EC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5B8E11-7BA2-4A60-A654-2F22523E4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89B7-2C82-485D-8C8C-9F6C4A029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6993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49" r:id="rId2"/>
    <p:sldLayoutId id="2147483663" r:id="rId3"/>
    <p:sldLayoutId id="2147483664" r:id="rId4"/>
    <p:sldLayoutId id="2147483650" r:id="rId5"/>
    <p:sldLayoutId id="2147483665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66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AEB4B9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EB4B9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EB4B9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EB4B9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EB4B9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ordnet.princeton.edu/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7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0.png"/><Relationship Id="rId9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0.png"/><Relationship Id="rId3" Type="http://schemas.openxmlformats.org/officeDocument/2006/relationships/image" Target="../media/image38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0.png"/><Relationship Id="rId5" Type="http://schemas.openxmlformats.org/officeDocument/2006/relationships/image" Target="../media/image67.png"/><Relationship Id="rId4" Type="http://schemas.openxmlformats.org/officeDocument/2006/relationships/image" Target="../media/image660.png"/><Relationship Id="rId9" Type="http://schemas.openxmlformats.org/officeDocument/2006/relationships/image" Target="../media/image7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gif"/><Relationship Id="rId4" Type="http://schemas.openxmlformats.org/officeDocument/2006/relationships/image" Target="../media/image46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gi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HiMN_gy9mk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ltk.org/data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ltk.org/data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gnatiusEzeani/NLP-Lecture/blob/main/Week_18_Lecture_Demo.ipynb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Natural Language Processing and How Does It Work? | SwissCognitive  - The Global AI Hu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571" y="2462769"/>
            <a:ext cx="6086200" cy="348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DEE653-6E27-4831-86B7-E039851F58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NLP Tasks and Methods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CD63C9-F6C8-478C-89B8-93946BDDBE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800" b="1" dirty="0" err="1" smtClean="0"/>
              <a:t>Dr.</a:t>
            </a:r>
            <a:r>
              <a:rPr lang="en-GB" sz="2800" b="1" dirty="0" smtClean="0"/>
              <a:t> Ignatius Ezeani</a:t>
            </a:r>
            <a:endParaRPr lang="en-GB" sz="2800" b="1" dirty="0"/>
          </a:p>
          <a:p>
            <a:fld id="{889EB838-3B5D-48D3-B714-28F9105662B3}" type="datetime2">
              <a:rPr lang="en-GB" smtClean="0"/>
              <a:t>Monday, 01 March 2021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37A4EB-0CC6-4561-A126-9A20F1A4F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930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Natural Language Processing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3773" y="2313991"/>
            <a:ext cx="9819572" cy="3862971"/>
          </a:xfrm>
        </p:spPr>
        <p:txBody>
          <a:bodyPr>
            <a:normAutofit/>
          </a:bodyPr>
          <a:lstStyle/>
          <a:p>
            <a:r>
              <a:rPr lang="en-GB" dirty="0"/>
              <a:t>Our devices are now part of our lives and we </a:t>
            </a:r>
            <a:r>
              <a:rPr lang="en-GB" dirty="0" smtClean="0"/>
              <a:t>often cannot function without them.</a:t>
            </a:r>
          </a:p>
          <a:p>
            <a:r>
              <a:rPr lang="en-GB" dirty="0" smtClean="0"/>
              <a:t>We generate tonnes of human language data everyday and we desire to know what the data is telling us, sometimes in real-time.</a:t>
            </a:r>
          </a:p>
          <a:p>
            <a:r>
              <a:rPr lang="en-GB" dirty="0" smtClean="0"/>
              <a:t>We need tools and techniques to process the enormous amount of data on the internet and communicate outputs to us in human language</a:t>
            </a:r>
          </a:p>
          <a:p>
            <a:r>
              <a:rPr lang="en-GB" dirty="0" smtClean="0"/>
              <a:t>That’s why we need natural language processing techniques to create these tools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33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11,073 Confused Emoji Stock Photos, Pictures &amp; Royalty-Free Images - i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200" y="2401454"/>
            <a:ext cx="3040370" cy="327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is NLP hard?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477" r="23738"/>
          <a:stretch/>
        </p:blipFill>
        <p:spPr>
          <a:xfrm>
            <a:off x="497445" y="2049927"/>
            <a:ext cx="7445827" cy="397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5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11,073 Confused Emoji Stock Photos, Pictures &amp; Royalty-Free Images - i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200" y="2401454"/>
            <a:ext cx="3040370" cy="327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is NLP hard?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83773" y="2313991"/>
            <a:ext cx="7418117" cy="3363355"/>
          </a:xfrm>
        </p:spPr>
        <p:txBody>
          <a:bodyPr/>
          <a:lstStyle/>
          <a:p>
            <a:pPr marL="0" indent="0">
              <a:buNone/>
            </a:pPr>
            <a:r>
              <a:rPr lang="en-GB" b="1" dirty="0" smtClean="0"/>
              <a:t>Language is subtle.</a:t>
            </a:r>
          </a:p>
          <a:p>
            <a:pPr marL="0" indent="0">
              <a:buNone/>
            </a:pPr>
            <a:r>
              <a:rPr lang="en-GB" b="1" dirty="0" smtClean="0"/>
              <a:t>Similar the contexts may not guarantee</a:t>
            </a:r>
          </a:p>
          <a:p>
            <a:r>
              <a:rPr lang="en-GB" i="1" dirty="0" smtClean="0"/>
              <a:t>He </a:t>
            </a:r>
            <a:r>
              <a:rPr lang="en-GB" i="1" u="sng" dirty="0" smtClean="0"/>
              <a:t>arrived</a:t>
            </a:r>
            <a:r>
              <a:rPr lang="en-GB" i="1" dirty="0" smtClean="0"/>
              <a:t> at the lecture</a:t>
            </a:r>
          </a:p>
          <a:p>
            <a:r>
              <a:rPr lang="en-GB" i="1" dirty="0"/>
              <a:t>He </a:t>
            </a:r>
            <a:r>
              <a:rPr lang="en-GB" i="1" u="sng" dirty="0" smtClean="0"/>
              <a:t>chuckled</a:t>
            </a:r>
            <a:r>
              <a:rPr lang="en-GB" i="1" dirty="0" smtClean="0"/>
              <a:t> </a:t>
            </a:r>
            <a:r>
              <a:rPr lang="en-GB" i="1" dirty="0"/>
              <a:t>at the lecture</a:t>
            </a:r>
          </a:p>
          <a:p>
            <a:r>
              <a:rPr lang="en-GB" i="1" dirty="0"/>
              <a:t>He </a:t>
            </a:r>
            <a:r>
              <a:rPr lang="en-GB" i="1" u="sng" dirty="0" smtClean="0"/>
              <a:t>chuckled</a:t>
            </a:r>
            <a:r>
              <a:rPr lang="en-GB" i="1" dirty="0" smtClean="0"/>
              <a:t> his way through the lecture</a:t>
            </a:r>
            <a:endParaRPr lang="en-GB" i="1" dirty="0"/>
          </a:p>
          <a:p>
            <a:r>
              <a:rPr lang="en-GB" i="1" dirty="0" smtClean="0"/>
              <a:t>**He </a:t>
            </a:r>
            <a:r>
              <a:rPr lang="en-GB" i="1" u="sng" dirty="0"/>
              <a:t>arrived</a:t>
            </a:r>
            <a:r>
              <a:rPr lang="en-GB" i="1" dirty="0"/>
              <a:t> his way through the lecture</a:t>
            </a:r>
          </a:p>
          <a:p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83707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11,073 Confused Emoji Stock Photos, Pictures &amp; Royalty-Free Images - i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200" y="2401454"/>
            <a:ext cx="3040370" cy="327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is NLP hard?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83773" y="2313991"/>
            <a:ext cx="7418117" cy="336335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b="1" dirty="0" smtClean="0"/>
              <a:t>Language is representation is unique</a:t>
            </a:r>
          </a:p>
          <a:p>
            <a:r>
              <a:rPr lang="en-GB" dirty="0" smtClean="0"/>
              <a:t>There is no known universal representation, parsing rules are flexible.</a:t>
            </a:r>
          </a:p>
          <a:p>
            <a:r>
              <a:rPr lang="en-GB" dirty="0" smtClean="0"/>
              <a:t>Language could be domain-specific e.g. </a:t>
            </a:r>
            <a:r>
              <a:rPr lang="en-GB" i="1" dirty="0" smtClean="0"/>
              <a:t>legal, scientific texts </a:t>
            </a:r>
          </a:p>
          <a:p>
            <a:r>
              <a:rPr lang="en-GB" dirty="0" smtClean="0"/>
              <a:t>Meanings are context-dependent, world knowledge required for interpretation</a:t>
            </a:r>
          </a:p>
          <a:p>
            <a:r>
              <a:rPr lang="en-GB" dirty="0" smtClean="0"/>
              <a:t>There are so many languages, dialects and styles etc.</a:t>
            </a:r>
            <a:endParaRPr lang="en-GB" dirty="0"/>
          </a:p>
          <a:p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08792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57084-0CF0-49B5-A390-29CF6B9B69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940" y="2205022"/>
            <a:ext cx="5093460" cy="1399152"/>
          </a:xfrm>
        </p:spPr>
        <p:txBody>
          <a:bodyPr>
            <a:normAutofit/>
          </a:bodyPr>
          <a:lstStyle/>
          <a:p>
            <a:r>
              <a:rPr lang="en-GB" dirty="0" smtClean="0"/>
              <a:t>Common NLP Tasks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302CC0-6D72-4124-9C61-29F07991B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14</a:t>
            </a:fld>
            <a:endParaRPr lang="en-GB"/>
          </a:p>
        </p:txBody>
      </p:sp>
      <p:pic>
        <p:nvPicPr>
          <p:cNvPr id="6" name="Picture 2" descr="What Is Natural Language Processing and How Does It Work? | SwissCognitive  - The Global AI Hu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571" y="2462769"/>
            <a:ext cx="6086200" cy="348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92912" y="6142623"/>
            <a:ext cx="5151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See an extended list of  NLP tasks: https</a:t>
            </a:r>
            <a:r>
              <a:rPr lang="en-GB" sz="1600" dirty="0"/>
              <a:t>://nlpprogress.com/</a:t>
            </a:r>
          </a:p>
        </p:txBody>
      </p:sp>
    </p:spTree>
    <p:extLst>
      <p:ext uri="{BB962C8B-B14F-4D97-AF65-F5344CB8AC3E}">
        <p14:creationId xmlns:p14="http://schemas.microsoft.com/office/powerpoint/2010/main" val="235366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Application of NLP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86673"/>
            <a:ext cx="10515600" cy="4179154"/>
          </a:xfrm>
        </p:spPr>
        <p:txBody>
          <a:bodyPr>
            <a:normAutofit/>
          </a:bodyPr>
          <a:lstStyle/>
          <a:p>
            <a:r>
              <a:rPr lang="en-GB" dirty="0" smtClean="0"/>
              <a:t>Language processing</a:t>
            </a:r>
          </a:p>
          <a:p>
            <a:pPr lvl="1"/>
            <a:r>
              <a:rPr lang="en-GB" dirty="0" smtClean="0"/>
              <a:t>Web search engines</a:t>
            </a:r>
          </a:p>
          <a:p>
            <a:pPr lvl="1"/>
            <a:r>
              <a:rPr lang="en-GB" dirty="0" smtClean="0"/>
              <a:t>Text classification: sentiment, topic</a:t>
            </a:r>
            <a:endParaRPr lang="en-GB" dirty="0"/>
          </a:p>
          <a:p>
            <a:pPr lvl="1"/>
            <a:r>
              <a:rPr lang="en-GB" dirty="0"/>
              <a:t>S</a:t>
            </a:r>
            <a:r>
              <a:rPr lang="en-GB" dirty="0" smtClean="0"/>
              <a:t>pam filtering </a:t>
            </a:r>
            <a:r>
              <a:rPr lang="en-GB" dirty="0" err="1" smtClean="0"/>
              <a:t>etc</a:t>
            </a:r>
            <a:endParaRPr lang="en-GB" dirty="0" smtClean="0"/>
          </a:p>
          <a:p>
            <a:pPr lvl="1"/>
            <a:r>
              <a:rPr lang="en-GB" dirty="0" smtClean="0"/>
              <a:t>Machine translation</a:t>
            </a:r>
          </a:p>
          <a:p>
            <a:pPr lvl="1"/>
            <a:r>
              <a:rPr lang="en-GB" dirty="0" smtClean="0"/>
              <a:t>Question answering</a:t>
            </a:r>
          </a:p>
          <a:p>
            <a:pPr lvl="1"/>
            <a:r>
              <a:rPr lang="en-GB" dirty="0" smtClean="0"/>
              <a:t>Recommender Systems</a:t>
            </a: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03517" y="1815180"/>
            <a:ext cx="2650283" cy="129702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03518" y="3253941"/>
            <a:ext cx="2650282" cy="123944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708" t="20490" r="7050" b="11152"/>
          <a:stretch/>
        </p:blipFill>
        <p:spPr>
          <a:xfrm>
            <a:off x="6780259" y="4614938"/>
            <a:ext cx="4645907" cy="1628738"/>
          </a:xfrm>
          <a:prstGeom prst="rect">
            <a:avLst/>
          </a:prstGeom>
        </p:spPr>
      </p:pic>
      <p:pic>
        <p:nvPicPr>
          <p:cNvPr id="3088" name="Picture 16" descr="https://raw.githubusercontent.com/deepankarkotnala/Email-Spam-Ham-Classifier-NLP/master/images/email_spam_ham.png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900" y="4764483"/>
            <a:ext cx="2719247" cy="135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and Good Vector Images, Stock Photos &amp; Vectors | Shutterstock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7" t="9116" r="7153" b="15456"/>
          <a:stretch/>
        </p:blipFill>
        <p:spPr bwMode="auto">
          <a:xfrm>
            <a:off x="6111025" y="1844273"/>
            <a:ext cx="1852205" cy="87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1025" y="2812032"/>
            <a:ext cx="1902675" cy="246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Part of Speech Tagging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83773" y="2313991"/>
            <a:ext cx="6971265" cy="3862971"/>
          </a:xfrm>
        </p:spPr>
        <p:txBody>
          <a:bodyPr/>
          <a:lstStyle/>
          <a:p>
            <a:r>
              <a:rPr lang="en-GB" dirty="0" smtClean="0"/>
              <a:t>One of the most fundamental tasks in NLP</a:t>
            </a:r>
          </a:p>
          <a:p>
            <a:r>
              <a:rPr lang="en-GB" dirty="0"/>
              <a:t>A part of speech is a category of words with similar grammatical properties.</a:t>
            </a:r>
          </a:p>
          <a:p>
            <a:r>
              <a:rPr lang="en-GB" dirty="0"/>
              <a:t>Common English parts of speech are </a:t>
            </a:r>
            <a:r>
              <a:rPr lang="en-GB" b="1" dirty="0"/>
              <a:t>noun</a:t>
            </a:r>
            <a:r>
              <a:rPr lang="en-GB" dirty="0"/>
              <a:t>, </a:t>
            </a:r>
            <a:r>
              <a:rPr lang="en-GB" b="1" dirty="0"/>
              <a:t>verb</a:t>
            </a:r>
            <a:r>
              <a:rPr lang="en-GB" dirty="0"/>
              <a:t>, </a:t>
            </a:r>
            <a:r>
              <a:rPr lang="en-GB" b="1" dirty="0"/>
              <a:t>adjective</a:t>
            </a:r>
            <a:r>
              <a:rPr lang="en-GB" dirty="0"/>
              <a:t>, </a:t>
            </a:r>
            <a:r>
              <a:rPr lang="en-GB" b="1" dirty="0"/>
              <a:t>adverb</a:t>
            </a:r>
            <a:r>
              <a:rPr lang="en-GB" dirty="0"/>
              <a:t>, </a:t>
            </a:r>
            <a:r>
              <a:rPr lang="en-GB" b="1" dirty="0"/>
              <a:t>pronoun</a:t>
            </a:r>
            <a:r>
              <a:rPr lang="en-GB" dirty="0"/>
              <a:t>, </a:t>
            </a:r>
            <a:r>
              <a:rPr lang="en-GB" b="1" dirty="0"/>
              <a:t>preposition</a:t>
            </a:r>
            <a:r>
              <a:rPr lang="en-GB" dirty="0"/>
              <a:t>, </a:t>
            </a:r>
            <a:r>
              <a:rPr lang="en-GB" b="1" dirty="0"/>
              <a:t>conjunction</a:t>
            </a:r>
            <a:r>
              <a:rPr lang="en-GB" dirty="0"/>
              <a:t>, etc.</a:t>
            </a:r>
          </a:p>
          <a:p>
            <a:r>
              <a:rPr lang="en-GB" dirty="0" smtClean="0"/>
              <a:t>It involved applying certain techniques (and statistics) to identify the part of speech of a word in context e.g. in a sentence</a:t>
            </a:r>
          </a:p>
          <a:p>
            <a:pPr marL="0" indent="0">
              <a:buNone/>
            </a:pPr>
            <a:endParaRPr lang="en-GB" dirty="0" smtClean="0"/>
          </a:p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16</a:t>
            </a:fld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038" y="2313991"/>
            <a:ext cx="3883129" cy="15691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35039" y="6092983"/>
            <a:ext cx="53233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https://nlpprogress.com/english/part-of-speech_tagging.html</a:t>
            </a:r>
          </a:p>
        </p:txBody>
      </p:sp>
    </p:spTree>
    <p:extLst>
      <p:ext uri="{BB962C8B-B14F-4D97-AF65-F5344CB8AC3E}">
        <p14:creationId xmlns:p14="http://schemas.microsoft.com/office/powerpoint/2010/main" val="323674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Word Sense </a:t>
            </a:r>
            <a:r>
              <a:rPr lang="en-GB" dirty="0"/>
              <a:t>D</a:t>
            </a:r>
            <a:r>
              <a:rPr lang="en-GB" dirty="0" smtClean="0"/>
              <a:t>isambiguation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3773" y="2230012"/>
            <a:ext cx="5454980" cy="3862971"/>
          </a:xfrm>
        </p:spPr>
        <p:txBody>
          <a:bodyPr>
            <a:normAutofit/>
          </a:bodyPr>
          <a:lstStyle/>
          <a:p>
            <a:r>
              <a:rPr lang="en-GB" dirty="0" smtClean="0"/>
              <a:t>WSD associates </a:t>
            </a:r>
            <a:r>
              <a:rPr lang="en-GB" dirty="0"/>
              <a:t>words in context with </a:t>
            </a:r>
            <a:r>
              <a:rPr lang="en-GB" dirty="0" smtClean="0"/>
              <a:t>the right entry </a:t>
            </a:r>
            <a:r>
              <a:rPr lang="en-GB" dirty="0"/>
              <a:t>in a </a:t>
            </a:r>
            <a:r>
              <a:rPr lang="en-GB" dirty="0" smtClean="0"/>
              <a:t>sense inventory e.g. </a:t>
            </a:r>
            <a:r>
              <a:rPr lang="en-GB" dirty="0" smtClean="0">
                <a:hlinkClick r:id="rId2"/>
              </a:rPr>
              <a:t>WordNet</a:t>
            </a:r>
            <a:r>
              <a:rPr lang="en-GB" dirty="0"/>
              <a:t>.</a:t>
            </a:r>
          </a:p>
          <a:p>
            <a:r>
              <a:rPr lang="en-GB" dirty="0"/>
              <a:t>Example, </a:t>
            </a:r>
            <a:r>
              <a:rPr lang="en-GB" b="1" dirty="0" smtClean="0"/>
              <a:t>mouse</a:t>
            </a:r>
            <a:r>
              <a:rPr lang="en-GB" dirty="0" smtClean="0"/>
              <a:t>:</a:t>
            </a:r>
          </a:p>
          <a:p>
            <a:pPr lvl="1"/>
            <a:r>
              <a:rPr lang="en-GB" i="1" dirty="0" smtClean="0"/>
              <a:t>A </a:t>
            </a:r>
            <a:r>
              <a:rPr lang="en-GB" i="1" u="sng" dirty="0"/>
              <a:t>mouse</a:t>
            </a:r>
            <a:r>
              <a:rPr lang="en-GB" i="1" dirty="0"/>
              <a:t> consists of an object held in one’s hand, with one or more buttons</a:t>
            </a:r>
            <a:r>
              <a:rPr lang="en-GB" i="1" dirty="0" smtClean="0"/>
              <a:t>.</a:t>
            </a:r>
            <a:endParaRPr lang="en-GB" i="1" dirty="0"/>
          </a:p>
          <a:p>
            <a:pPr lvl="1"/>
            <a:r>
              <a:rPr lang="en-GB" dirty="0"/>
              <a:t>Assigns “mouse” with its electronic device sense (the 4th sense in the WordNet).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17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753" y="2105646"/>
            <a:ext cx="5567460" cy="28770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57246" y="6092983"/>
            <a:ext cx="5772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https://nlpprogress.com/english/word_sense_disambiguation.html</a:t>
            </a:r>
          </a:p>
        </p:txBody>
      </p:sp>
    </p:spTree>
    <p:extLst>
      <p:ext uri="{BB962C8B-B14F-4D97-AF65-F5344CB8AC3E}">
        <p14:creationId xmlns:p14="http://schemas.microsoft.com/office/powerpoint/2010/main" val="2450919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 C</a:t>
            </a:r>
            <a:r>
              <a:rPr lang="en-GB" dirty="0" smtClean="0"/>
              <a:t>lassification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Text classification is a very common NLP task</a:t>
            </a:r>
          </a:p>
          <a:p>
            <a:r>
              <a:rPr lang="en-GB" dirty="0" smtClean="0"/>
              <a:t>It involves assigning </a:t>
            </a:r>
            <a:r>
              <a:rPr lang="en-GB" dirty="0"/>
              <a:t>an appropriate category to sentence or </a:t>
            </a:r>
            <a:r>
              <a:rPr lang="en-GB" dirty="0" smtClean="0"/>
              <a:t>document </a:t>
            </a:r>
            <a:r>
              <a:rPr lang="en-GB" dirty="0" err="1" smtClean="0"/>
              <a:t>e.g</a:t>
            </a:r>
            <a:r>
              <a:rPr lang="en-GB" dirty="0"/>
              <a:t>:</a:t>
            </a:r>
          </a:p>
          <a:p>
            <a:pPr lvl="1"/>
            <a:r>
              <a:rPr lang="en-GB" dirty="0" smtClean="0"/>
              <a:t>spam filtering, sentiment analysis, topic modelling, language id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18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122" y="3954631"/>
            <a:ext cx="9167846" cy="18572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24415" y="6092983"/>
            <a:ext cx="4868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https://nlpprogress.com/english/text_classification.html</a:t>
            </a:r>
          </a:p>
        </p:txBody>
      </p:sp>
    </p:spTree>
    <p:extLst>
      <p:ext uri="{BB962C8B-B14F-4D97-AF65-F5344CB8AC3E}">
        <p14:creationId xmlns:p14="http://schemas.microsoft.com/office/powerpoint/2010/main" val="3159885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Machine Translation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Machine translation is the task of translating a sentence in a source language to a different target language</a:t>
            </a:r>
          </a:p>
          <a:p>
            <a:r>
              <a:rPr lang="en-GB" dirty="0" smtClean="0"/>
              <a:t>Common approaches:</a:t>
            </a:r>
          </a:p>
          <a:p>
            <a:pPr lvl="1"/>
            <a:r>
              <a:rPr lang="en-GB" dirty="0" smtClean="0"/>
              <a:t>Rule-based</a:t>
            </a:r>
          </a:p>
          <a:p>
            <a:pPr lvl="1"/>
            <a:r>
              <a:rPr lang="en-GB" dirty="0" smtClean="0"/>
              <a:t>Statistical machine translation (e.g. Phrase-Based approach)</a:t>
            </a:r>
          </a:p>
          <a:p>
            <a:pPr lvl="1"/>
            <a:r>
              <a:rPr lang="en-GB" dirty="0" smtClean="0"/>
              <a:t>Neural machine translation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6730424" y="6092983"/>
            <a:ext cx="44146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https://en.wikipedia.org/wiki/Machine_translation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091" y="4772098"/>
            <a:ext cx="8997567" cy="129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45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7F44E-5580-43BC-ABB5-D3CAC69B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Lecture Outline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0EBB0-C201-4A10-94AA-7CB90BEB9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73" y="2131428"/>
            <a:ext cx="7190188" cy="414411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dirty="0" smtClean="0">
                <a:solidFill>
                  <a:srgbClr val="B5121B"/>
                </a:solidFill>
              </a:rPr>
              <a:t>This lecture is structured in three parts:</a:t>
            </a:r>
          </a:p>
          <a:p>
            <a:r>
              <a:rPr lang="en-GB" dirty="0" smtClean="0"/>
              <a:t>Part 1:</a:t>
            </a:r>
          </a:p>
          <a:p>
            <a:pPr lvl="1"/>
            <a:r>
              <a:rPr lang="en-GB" dirty="0" smtClean="0"/>
              <a:t>Why NLP? What is it?</a:t>
            </a:r>
          </a:p>
          <a:p>
            <a:pPr lvl="1"/>
            <a:r>
              <a:rPr lang="en-GB" dirty="0" smtClean="0"/>
              <a:t>Why is it hard?</a:t>
            </a:r>
          </a:p>
          <a:p>
            <a:r>
              <a:rPr lang="en-GB" dirty="0" smtClean="0"/>
              <a:t>Part 2</a:t>
            </a:r>
          </a:p>
          <a:p>
            <a:pPr lvl="1"/>
            <a:r>
              <a:rPr lang="en-GB" dirty="0" smtClean="0"/>
              <a:t>Some common NLP Problems</a:t>
            </a:r>
          </a:p>
          <a:p>
            <a:pPr lvl="1"/>
            <a:r>
              <a:rPr lang="en-GB" dirty="0" smtClean="0"/>
              <a:t>Approaches to solving them</a:t>
            </a:r>
          </a:p>
          <a:p>
            <a:r>
              <a:rPr lang="en-GB" dirty="0" smtClean="0"/>
              <a:t>Part 3</a:t>
            </a:r>
          </a:p>
          <a:p>
            <a:pPr lvl="1"/>
            <a:r>
              <a:rPr lang="en-GB" dirty="0" smtClean="0"/>
              <a:t>Machine Learning for NLP</a:t>
            </a:r>
          </a:p>
          <a:p>
            <a:pPr lvl="1"/>
            <a:r>
              <a:rPr lang="en-GB" dirty="0" smtClean="0"/>
              <a:t>Extracting feature from text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845A0-3A14-4163-8598-46A0ED2B6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6" name="Picture 2" descr="Reduce Your Risk, Write a Good Business Plan - My S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933" y="2164350"/>
            <a:ext cx="4745615" cy="3464302"/>
          </a:xfrm>
          <a:prstGeom prst="roundRect">
            <a:avLst>
              <a:gd name="adj" fmla="val 735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76758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Named Entity Recognition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NER </a:t>
            </a:r>
            <a:r>
              <a:rPr lang="en-GB" dirty="0"/>
              <a:t>is the task of tagging entities in text with their corresponding </a:t>
            </a:r>
            <a:r>
              <a:rPr lang="en-GB" dirty="0" smtClean="0"/>
              <a:t>type.</a:t>
            </a:r>
          </a:p>
          <a:p>
            <a:r>
              <a:rPr lang="en-GB" dirty="0" smtClean="0"/>
              <a:t>It is a useful subtask for information extraction </a:t>
            </a:r>
          </a:p>
          <a:p>
            <a:r>
              <a:rPr lang="en-GB" dirty="0" smtClean="0"/>
              <a:t>Approaches </a:t>
            </a:r>
            <a:r>
              <a:rPr lang="en-GB" dirty="0"/>
              <a:t>typically use BIO </a:t>
            </a:r>
            <a:r>
              <a:rPr lang="en-GB" dirty="0" smtClean="0"/>
              <a:t>notation:</a:t>
            </a:r>
          </a:p>
          <a:p>
            <a:pPr lvl="1"/>
            <a:r>
              <a:rPr lang="en-GB" b="1" dirty="0" smtClean="0"/>
              <a:t>B</a:t>
            </a:r>
            <a:r>
              <a:rPr lang="en-GB" dirty="0" smtClean="0"/>
              <a:t>-beginning, </a:t>
            </a:r>
            <a:r>
              <a:rPr lang="en-GB" b="1" dirty="0" smtClean="0"/>
              <a:t>I</a:t>
            </a:r>
            <a:r>
              <a:rPr lang="en-GB" dirty="0" smtClean="0"/>
              <a:t>-inside of entities.</a:t>
            </a:r>
          </a:p>
          <a:p>
            <a:pPr lvl="1"/>
            <a:r>
              <a:rPr lang="en-GB" b="1" dirty="0" smtClean="0"/>
              <a:t>O</a:t>
            </a:r>
            <a:r>
              <a:rPr lang="en-GB" dirty="0" smtClean="0"/>
              <a:t> </a:t>
            </a:r>
            <a:r>
              <a:rPr lang="en-GB" dirty="0"/>
              <a:t>is used for non-entity tokens.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20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472" y="3957698"/>
            <a:ext cx="3973984" cy="14370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45683" y="6092983"/>
            <a:ext cx="5599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https://nlpprogress.com/english/named_entity_recognition.html</a:t>
            </a:r>
          </a:p>
        </p:txBody>
      </p:sp>
    </p:spTree>
    <p:extLst>
      <p:ext uri="{BB962C8B-B14F-4D97-AF65-F5344CB8AC3E}">
        <p14:creationId xmlns:p14="http://schemas.microsoft.com/office/powerpoint/2010/main" val="1750357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Information Extraction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83773" y="2313991"/>
                <a:ext cx="10478393" cy="3862971"/>
              </a:xfrm>
            </p:spPr>
            <p:txBody>
              <a:bodyPr>
                <a:normAutofit/>
              </a:bodyPr>
              <a:lstStyle/>
              <a:p>
                <a:r>
                  <a:rPr lang="en-GB" dirty="0" smtClean="0"/>
                  <a:t>Automatically extracts </a:t>
                </a:r>
                <a:r>
                  <a:rPr lang="en-GB" dirty="0"/>
                  <a:t>structured information from unstructured and/or semi-structured </a:t>
                </a:r>
                <a:r>
                  <a:rPr lang="en-GB" dirty="0" smtClean="0"/>
                  <a:t>data</a:t>
                </a:r>
              </a:p>
              <a:p>
                <a:r>
                  <a:rPr lang="en-GB" dirty="0" smtClean="0"/>
                  <a:t>Supports the use of logical reasoning to draw inferences from textual data</a:t>
                </a:r>
                <a:endParaRPr lang="en-GB" dirty="0"/>
              </a:p>
              <a:p>
                <a:r>
                  <a:rPr lang="en-GB" dirty="0" smtClean="0"/>
                  <a:t>Given:</a:t>
                </a:r>
              </a:p>
              <a:p>
                <a:pPr lvl="1"/>
                <a:r>
                  <a:rPr lang="en-GB" dirty="0" smtClean="0"/>
                  <a:t>"</a:t>
                </a:r>
                <a:r>
                  <a:rPr lang="en-GB" i="1" dirty="0"/>
                  <a:t>Yesterday, New York based Foo Inc. announced their acquisition of Bar Corp.</a:t>
                </a:r>
                <a:r>
                  <a:rPr lang="en-GB" dirty="0"/>
                  <a:t>"</a:t>
                </a:r>
              </a:p>
              <a:p>
                <a:r>
                  <a:rPr lang="en-GB" b="0" dirty="0" smtClean="0"/>
                  <a:t>We can extract: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𝑀𝑒𝑟𝑔𝑒𝑟𝐵𝑒𝑡𝑤𝑒𝑒𝑛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𝑐𝑜𝑚𝑝𝑎𝑛𝑦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𝑐𝑜𝑚𝑝𝑎𝑛𝑦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𝑑𝑎𝑡𝑒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 smtClean="0"/>
              </a:p>
              <a:p>
                <a:r>
                  <a:rPr lang="en-GB" dirty="0" smtClean="0"/>
                  <a:t>Open Information Extraction creates large knowledge bases from the web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3773" y="2313991"/>
                <a:ext cx="10478393" cy="3862971"/>
              </a:xfrm>
              <a:blipFill>
                <a:blip r:embed="rId2"/>
                <a:stretch>
                  <a:fillRect l="-931" t="-2528" r="-6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1049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Spoken Language Systems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0609"/>
            <a:ext cx="7009435" cy="3965217"/>
          </a:xfrm>
        </p:spPr>
        <p:txBody>
          <a:bodyPr>
            <a:normAutofit/>
          </a:bodyPr>
          <a:lstStyle/>
          <a:p>
            <a:r>
              <a:rPr lang="en-GB" dirty="0" smtClean="0"/>
              <a:t>Enable </a:t>
            </a:r>
            <a:r>
              <a:rPr lang="en-GB" dirty="0"/>
              <a:t>the recognition and translation of spoken language into text</a:t>
            </a:r>
          </a:p>
          <a:p>
            <a:r>
              <a:rPr lang="en-GB" dirty="0" smtClean="0"/>
              <a:t>Automatic </a:t>
            </a:r>
            <a:r>
              <a:rPr lang="en-GB" dirty="0"/>
              <a:t>Speech </a:t>
            </a:r>
            <a:r>
              <a:rPr lang="en-GB" dirty="0" smtClean="0"/>
              <a:t>Recognition</a:t>
            </a:r>
          </a:p>
          <a:p>
            <a:r>
              <a:rPr lang="en-GB" dirty="0" smtClean="0"/>
              <a:t>Text-to-Speech Synthesis</a:t>
            </a:r>
          </a:p>
          <a:p>
            <a:r>
              <a:rPr lang="en-GB" dirty="0" smtClean="0"/>
              <a:t>Dialogue systems</a:t>
            </a:r>
          </a:p>
          <a:p>
            <a:r>
              <a:rPr lang="en-GB" dirty="0" smtClean="0"/>
              <a:t>Examples: </a:t>
            </a:r>
          </a:p>
          <a:p>
            <a:pPr lvl="1"/>
            <a:r>
              <a:rPr lang="en-GB" dirty="0" smtClean="0"/>
              <a:t>Siri, Alexa, Cortana, Google Assistant</a:t>
            </a:r>
          </a:p>
        </p:txBody>
      </p:sp>
      <p:pic>
        <p:nvPicPr>
          <p:cNvPr id="3076" name="Picture 4" descr="AppleSiriIcon20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995" y="2043431"/>
            <a:ext cx="1704111" cy="170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Unboxing Cortana - Does it Work for your Business Needs? - UC Today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16169" y="4014933"/>
            <a:ext cx="1792224" cy="15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Google Assistant - Wikipedia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94" y="4056950"/>
            <a:ext cx="1435189" cy="143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Alexa Logo Vectors Free Downloa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7795" y="2166787"/>
            <a:ext cx="1439988" cy="143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41366" y="6092983"/>
            <a:ext cx="81413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Google’s supported voices and language: https</a:t>
            </a:r>
            <a:r>
              <a:rPr lang="en-GB" sz="1600" dirty="0"/>
              <a:t>://cloud.google.com/text-to-speech/docs/voices</a:t>
            </a:r>
          </a:p>
        </p:txBody>
      </p:sp>
    </p:spTree>
    <p:extLst>
      <p:ext uri="{BB962C8B-B14F-4D97-AF65-F5344CB8AC3E}">
        <p14:creationId xmlns:p14="http://schemas.microsoft.com/office/powerpoint/2010/main" val="169760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57084-0CF0-49B5-A390-29CF6B9B69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940" y="2205022"/>
            <a:ext cx="5093460" cy="1399152"/>
          </a:xfrm>
        </p:spPr>
        <p:txBody>
          <a:bodyPr>
            <a:normAutofit/>
          </a:bodyPr>
          <a:lstStyle/>
          <a:p>
            <a:r>
              <a:rPr lang="en-GB" dirty="0" smtClean="0"/>
              <a:t>Machine Learning Overview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302CC0-6D72-4124-9C61-29F07991B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23</a:t>
            </a:fld>
            <a:endParaRPr lang="en-GB"/>
          </a:p>
        </p:txBody>
      </p:sp>
      <p:pic>
        <p:nvPicPr>
          <p:cNvPr id="6" name="Picture 2" descr="What Is Natural Language Processing and How Does It Work? | SwissCognitive  - The Global AI Hu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571" y="2462769"/>
            <a:ext cx="6086200" cy="348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92912" y="6142623"/>
            <a:ext cx="5151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See an extended list of  NLP tasks: https</a:t>
            </a:r>
            <a:r>
              <a:rPr lang="en-GB" sz="1600" dirty="0"/>
              <a:t>://nlpprogress.com/</a:t>
            </a:r>
          </a:p>
        </p:txBody>
      </p:sp>
    </p:spTree>
    <p:extLst>
      <p:ext uri="{BB962C8B-B14F-4D97-AF65-F5344CB8AC3E}">
        <p14:creationId xmlns:p14="http://schemas.microsoft.com/office/powerpoint/2010/main" val="23086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Machine Learning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811852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Early definition of machine learning</a:t>
            </a:r>
          </a:p>
          <a:p>
            <a:r>
              <a:rPr lang="en-GB" dirty="0"/>
              <a:t>“</a:t>
            </a:r>
            <a:r>
              <a:rPr lang="en-GB" i="1" dirty="0">
                <a:solidFill>
                  <a:srgbClr val="C00000"/>
                </a:solidFill>
              </a:rPr>
              <a:t>Field of study that gives computers the ability to </a:t>
            </a:r>
            <a:r>
              <a:rPr lang="en-GB" b="1" i="1" dirty="0">
                <a:solidFill>
                  <a:srgbClr val="C00000"/>
                </a:solidFill>
              </a:rPr>
              <a:t>learn</a:t>
            </a:r>
            <a:r>
              <a:rPr lang="en-GB" i="1" dirty="0">
                <a:solidFill>
                  <a:srgbClr val="C00000"/>
                </a:solidFill>
              </a:rPr>
              <a:t> without being </a:t>
            </a:r>
            <a:r>
              <a:rPr lang="en-GB" b="1" i="1" dirty="0">
                <a:solidFill>
                  <a:srgbClr val="C00000"/>
                </a:solidFill>
              </a:rPr>
              <a:t>explicitly</a:t>
            </a:r>
            <a:r>
              <a:rPr lang="en-GB" i="1" dirty="0">
                <a:solidFill>
                  <a:srgbClr val="C00000"/>
                </a:solidFill>
              </a:rPr>
              <a:t> programmed</a:t>
            </a:r>
            <a:r>
              <a:rPr lang="en-GB" dirty="0"/>
              <a:t>”</a:t>
            </a:r>
          </a:p>
          <a:p>
            <a:pPr marL="457200" lvl="1" indent="0">
              <a:buNone/>
            </a:pPr>
            <a:r>
              <a:rPr lang="en-GB" dirty="0"/>
              <a:t>– Arthur Samuel (1959)</a:t>
            </a:r>
          </a:p>
          <a:p>
            <a:r>
              <a:rPr lang="en-GB" dirty="0" smtClean="0"/>
              <a:t>ML pioneer that built first “self-learning” program that played checkers by learning from experience</a:t>
            </a:r>
          </a:p>
          <a:p>
            <a:r>
              <a:rPr lang="en-GB" dirty="0" smtClean="0"/>
              <a:t>Inverted alpha-beta pruning widely used in decision tree searching </a:t>
            </a:r>
            <a:endParaRPr lang="en-GB" dirty="0"/>
          </a:p>
          <a:p>
            <a:pPr marL="457200" lvl="1" indent="0">
              <a:buNone/>
            </a:pPr>
            <a:endParaRPr lang="en-GB" dirty="0" smtClean="0"/>
          </a:p>
        </p:txBody>
      </p:sp>
      <p:pic>
        <p:nvPicPr>
          <p:cNvPr id="3078" name="Picture 6" descr="Image result for How to Play Checkers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736" y="4113814"/>
            <a:ext cx="2917064" cy="197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4726" y="1741911"/>
            <a:ext cx="2367759" cy="217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96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732056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Another popular definition:</a:t>
            </a:r>
          </a:p>
          <a:p>
            <a:r>
              <a:rPr lang="en-GB" dirty="0" smtClean="0"/>
              <a:t>“</a:t>
            </a:r>
            <a:r>
              <a:rPr lang="en-GB" i="1" dirty="0" smtClean="0"/>
              <a:t>A computer is said to </a:t>
            </a:r>
            <a:r>
              <a:rPr lang="en-GB" b="1" i="1" dirty="0" smtClean="0"/>
              <a:t>learn</a:t>
            </a:r>
            <a:r>
              <a:rPr lang="en-GB" i="1" dirty="0" smtClean="0"/>
              <a:t> from experience </a:t>
            </a:r>
            <a:r>
              <a:rPr lang="en-GB" b="1" i="1" dirty="0" smtClean="0"/>
              <a:t>E</a:t>
            </a:r>
            <a:r>
              <a:rPr lang="en-GB" i="1" dirty="0" smtClean="0"/>
              <a:t> with respect to task </a:t>
            </a:r>
            <a:r>
              <a:rPr lang="en-GB" b="1" i="1" dirty="0" smtClean="0"/>
              <a:t>T</a:t>
            </a:r>
            <a:r>
              <a:rPr lang="en-GB" i="1" dirty="0" smtClean="0"/>
              <a:t> and some performance measure </a:t>
            </a:r>
            <a:r>
              <a:rPr lang="en-GB" b="1" i="1" dirty="0" smtClean="0"/>
              <a:t>P</a:t>
            </a:r>
            <a:r>
              <a:rPr lang="en-GB" i="1" dirty="0" smtClean="0"/>
              <a:t>, if its performance on </a:t>
            </a:r>
            <a:r>
              <a:rPr lang="en-GB" b="1" i="1" dirty="0" smtClean="0"/>
              <a:t>T</a:t>
            </a:r>
            <a:r>
              <a:rPr lang="en-GB" i="1" dirty="0" smtClean="0"/>
              <a:t>, as measured by </a:t>
            </a:r>
            <a:r>
              <a:rPr lang="en-GB" b="1" i="1" dirty="0" smtClean="0"/>
              <a:t>P</a:t>
            </a:r>
            <a:r>
              <a:rPr lang="en-GB" i="1" dirty="0" smtClean="0"/>
              <a:t>, improved with experience </a:t>
            </a:r>
            <a:r>
              <a:rPr lang="en-GB" b="1" i="1" dirty="0" smtClean="0"/>
              <a:t>E</a:t>
            </a:r>
            <a:r>
              <a:rPr lang="en-GB" dirty="0" smtClean="0"/>
              <a:t>”</a:t>
            </a:r>
          </a:p>
          <a:p>
            <a:pPr marL="457200" lvl="1" indent="0">
              <a:buNone/>
            </a:pPr>
            <a:r>
              <a:rPr lang="en-GB" dirty="0" smtClean="0"/>
              <a:t>– Tom Mitchell </a:t>
            </a:r>
            <a:r>
              <a:rPr lang="en-GB" dirty="0"/>
              <a:t>(</a:t>
            </a:r>
            <a:r>
              <a:rPr lang="en-GB" dirty="0" smtClean="0"/>
              <a:t>1997)</a:t>
            </a:r>
          </a:p>
          <a:p>
            <a:pPr marL="457200" lvl="1" indent="0">
              <a:buNone/>
            </a:pPr>
            <a:endParaRPr lang="en-GB" dirty="0" smtClean="0"/>
          </a:p>
          <a:p>
            <a:r>
              <a:rPr lang="en-GB" dirty="0" smtClean="0"/>
              <a:t>Again, the key is learning from experience</a:t>
            </a:r>
          </a:p>
          <a:p>
            <a:r>
              <a:rPr lang="en-GB" dirty="0" smtClean="0"/>
              <a:t>Not explicitly programmed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5950" y="2028980"/>
            <a:ext cx="2420077" cy="359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90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Machine Learning</a:t>
            </a:r>
          </a:p>
        </p:txBody>
      </p:sp>
      <p:pic>
        <p:nvPicPr>
          <p:cNvPr id="7" name="Picture 2" descr="See the source image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7629420" cy="429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0874" y="1690687"/>
            <a:ext cx="2885697" cy="429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2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14" y="196767"/>
            <a:ext cx="1178417" cy="127780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 smtClean="0"/>
              <a:t>  Spam or not SPAM?</a:t>
            </a:r>
            <a:endParaRPr lang="en-GB" sz="44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i="1" dirty="0" smtClean="0"/>
              <a:t>Given this definition:</a:t>
            </a:r>
          </a:p>
          <a:p>
            <a:pPr lvl="1"/>
            <a:r>
              <a:rPr lang="en-GB" i="1" dirty="0" smtClean="0"/>
              <a:t>A </a:t>
            </a:r>
            <a:r>
              <a:rPr lang="en-GB" i="1" dirty="0"/>
              <a:t>computer is said to </a:t>
            </a:r>
            <a:r>
              <a:rPr lang="en-GB" b="1" i="1" dirty="0"/>
              <a:t>learn</a:t>
            </a:r>
            <a:r>
              <a:rPr lang="en-GB" i="1" dirty="0"/>
              <a:t> from experience </a:t>
            </a:r>
            <a:r>
              <a:rPr lang="en-GB" b="1" i="1" dirty="0"/>
              <a:t>E</a:t>
            </a:r>
            <a:r>
              <a:rPr lang="en-GB" i="1" dirty="0"/>
              <a:t> with respect to task </a:t>
            </a:r>
            <a:r>
              <a:rPr lang="en-GB" b="1" i="1" dirty="0"/>
              <a:t>T</a:t>
            </a:r>
            <a:r>
              <a:rPr lang="en-GB" i="1" dirty="0"/>
              <a:t> and some performance measure </a:t>
            </a:r>
            <a:r>
              <a:rPr lang="en-GB" b="1" i="1" dirty="0"/>
              <a:t>P</a:t>
            </a:r>
            <a:r>
              <a:rPr lang="en-GB" i="1" dirty="0"/>
              <a:t>, if its performance on </a:t>
            </a:r>
            <a:r>
              <a:rPr lang="en-GB" b="1" i="1" dirty="0"/>
              <a:t>T</a:t>
            </a:r>
            <a:r>
              <a:rPr lang="en-GB" i="1" dirty="0"/>
              <a:t>, as measured by </a:t>
            </a:r>
            <a:r>
              <a:rPr lang="en-GB" b="1" i="1" dirty="0"/>
              <a:t>P</a:t>
            </a:r>
            <a:r>
              <a:rPr lang="en-GB" i="1" dirty="0"/>
              <a:t>, improved with experience </a:t>
            </a:r>
            <a:r>
              <a:rPr lang="en-GB" b="1" i="1" dirty="0"/>
              <a:t>E</a:t>
            </a:r>
            <a:r>
              <a:rPr lang="en-GB" dirty="0" smtClean="0"/>
              <a:t>”</a:t>
            </a:r>
          </a:p>
          <a:p>
            <a:r>
              <a:rPr lang="en-GB" dirty="0" smtClean="0"/>
              <a:t>My email program watches me mark some emails as spam, and improves on filtering spams. What is the T, E and P in the setting?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dirty="0" smtClean="0"/>
              <a:t>Watching me label emails as spam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dirty="0" smtClean="0"/>
              <a:t>Classifying emails as spam or not spam 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dirty="0" smtClean="0"/>
              <a:t>The fraction of emails correctly classified as spam or not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dirty="0" smtClean="0"/>
              <a:t>None of the above – this is not a machine learning problem</a:t>
            </a:r>
          </a:p>
          <a:p>
            <a:endParaRPr lang="en-GB" i="1" dirty="0"/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04870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 smtClean="0"/>
              <a:t>Software 2.0</a:t>
            </a:r>
            <a:endParaRPr lang="en-GB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6880"/>
                <a:ext cx="10515600" cy="4351338"/>
              </a:xfrm>
            </p:spPr>
            <p:txBody>
              <a:bodyPr/>
              <a:lstStyle/>
              <a:p>
                <a:r>
                  <a:rPr lang="en-GB" dirty="0" smtClean="0"/>
                  <a:t>Consider the function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 smtClean="0"/>
                  <a:t> (e.g.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</m:oMath>
                </a14:m>
                <a:r>
                  <a:rPr lang="en-GB" dirty="0" smtClean="0"/>
                  <a:t>)</a:t>
                </a:r>
              </a:p>
              <a:p>
                <a:r>
                  <a:rPr lang="en-GB" dirty="0" smtClean="0"/>
                  <a:t>Traditional </a:t>
                </a:r>
                <a:r>
                  <a:rPr lang="en-GB" dirty="0"/>
                  <a:t>Programming (</a:t>
                </a:r>
                <a:r>
                  <a:rPr lang="en-GB" b="1" dirty="0"/>
                  <a:t>Software 1.0</a:t>
                </a:r>
                <a:r>
                  <a:rPr lang="en-GB" dirty="0" smtClean="0"/>
                  <a:t>)</a:t>
                </a:r>
              </a:p>
              <a:p>
                <a:endParaRPr lang="en-GB" dirty="0"/>
              </a:p>
              <a:p>
                <a:endParaRPr lang="en-GB" dirty="0" smtClean="0"/>
              </a:p>
              <a:p>
                <a:endParaRPr lang="en-GB" dirty="0" smtClean="0"/>
              </a:p>
              <a:p>
                <a:r>
                  <a:rPr lang="en-GB" dirty="0" smtClean="0"/>
                  <a:t>Machine Learning </a:t>
                </a:r>
                <a:r>
                  <a:rPr lang="en-GB" dirty="0"/>
                  <a:t>(</a:t>
                </a:r>
                <a:r>
                  <a:rPr lang="en-GB" b="1" dirty="0"/>
                  <a:t>Software </a:t>
                </a:r>
                <a:r>
                  <a:rPr lang="en-GB" b="1" dirty="0" smtClean="0"/>
                  <a:t>2.0</a:t>
                </a:r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6880"/>
                <a:ext cx="10515600" cy="4351338"/>
              </a:xfrm>
              <a:blipFill>
                <a:blip r:embed="rId3"/>
                <a:stretch>
                  <a:fillRect l="-928" t="-1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1679184" y="2925546"/>
            <a:ext cx="8484085" cy="1049628"/>
            <a:chOff x="353131" y="2537137"/>
            <a:chExt cx="8484085" cy="1049628"/>
          </a:xfrm>
        </p:grpSpPr>
        <p:sp>
          <p:nvSpPr>
            <p:cNvPr id="7" name="Rounded Rectangle 6"/>
            <p:cNvSpPr/>
            <p:nvPr/>
          </p:nvSpPr>
          <p:spPr>
            <a:xfrm>
              <a:off x="3760628" y="2537137"/>
              <a:ext cx="2086377" cy="1049628"/>
            </a:xfrm>
            <a:prstGeom prst="roundRect">
              <a:avLst>
                <a:gd name="adj" fmla="val 74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 smtClean="0"/>
                <a:t>Computer</a:t>
              </a:r>
              <a:endParaRPr lang="en-GB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2369711" y="2826906"/>
              <a:ext cx="1378039" cy="1287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2373995" y="3236882"/>
              <a:ext cx="1378039" cy="1287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5853444" y="3061951"/>
              <a:ext cx="122993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ounded Rectangle 11"/>
                <p:cNvSpPr/>
                <p:nvPr/>
              </p:nvSpPr>
              <p:spPr>
                <a:xfrm>
                  <a:off x="1313644" y="2648194"/>
                  <a:ext cx="1049629" cy="293033"/>
                </a:xfrm>
                <a:prstGeom prst="roundRect">
                  <a:avLst>
                    <a:gd name="adj" fmla="val 0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GB" sz="2000" b="1" dirty="0" smtClean="0">
                      <a:solidFill>
                        <a:schemeClr val="tx1"/>
                      </a:solidFill>
                    </a:rPr>
                    <a:t>Data(</a:t>
                  </a:r>
                  <a14:m>
                    <m:oMath xmlns:m="http://schemas.openxmlformats.org/officeDocument/2006/math">
                      <m:r>
                        <a:rPr lang="en-GB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GB" sz="2000" b="1" dirty="0" smtClean="0">
                      <a:solidFill>
                        <a:schemeClr val="tx1"/>
                      </a:solidFill>
                    </a:rPr>
                    <a:t>)</a:t>
                  </a:r>
                  <a:endParaRPr lang="en-GB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ounded 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3644" y="2648194"/>
                  <a:ext cx="1049629" cy="293033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4"/>
                  <a:stretch>
                    <a:fillRect t="-29167" r="-6395" b="-5625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ounded Rectangle 13"/>
                <p:cNvSpPr/>
                <p:nvPr/>
              </p:nvSpPr>
              <p:spPr>
                <a:xfrm>
                  <a:off x="353131" y="3025670"/>
                  <a:ext cx="2099368" cy="417179"/>
                </a:xfrm>
                <a:prstGeom prst="roundRect">
                  <a:avLst>
                    <a:gd name="adj" fmla="val 0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GB" sz="2000" b="1" dirty="0" smtClean="0">
                      <a:solidFill>
                        <a:schemeClr val="tx1"/>
                      </a:solidFill>
                    </a:rPr>
                    <a:t>Program (</a:t>
                  </a:r>
                  <a14:m>
                    <m:oMath xmlns:m="http://schemas.openxmlformats.org/officeDocument/2006/math"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</m:oMath>
                  </a14:m>
                  <a:r>
                    <a:rPr lang="en-GB" b="1" dirty="0" smtClean="0">
                      <a:solidFill>
                        <a:schemeClr val="tx1"/>
                      </a:solidFill>
                    </a:rPr>
                    <a:t>)</a:t>
                  </a:r>
                  <a:endParaRPr lang="en-GB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ounded 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131" y="3025670"/>
                  <a:ext cx="2099368" cy="417179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5"/>
                  <a:stretch>
                    <a:fillRect t="-5882" r="-2319" b="-25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ounded Rectangle 14"/>
                <p:cNvSpPr/>
                <p:nvPr/>
              </p:nvSpPr>
              <p:spPr>
                <a:xfrm>
                  <a:off x="7089819" y="2941227"/>
                  <a:ext cx="1747397" cy="293033"/>
                </a:xfrm>
                <a:prstGeom prst="roundRect">
                  <a:avLst>
                    <a:gd name="adj" fmla="val 0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GB" sz="2400" b="1" dirty="0" smtClean="0">
                      <a:solidFill>
                        <a:schemeClr val="tx1"/>
                      </a:solidFill>
                    </a:rPr>
                    <a:t>Output (</a:t>
                  </a:r>
                  <a14:m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GB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rad>
                    </m:oMath>
                  </a14:m>
                  <a:r>
                    <a:rPr lang="en-GB" sz="2400" b="1" dirty="0" smtClean="0">
                      <a:solidFill>
                        <a:schemeClr val="tx1"/>
                      </a:solidFill>
                    </a:rPr>
                    <a:t>)</a:t>
                  </a:r>
                  <a:endParaRPr lang="en-GB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ounded 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9819" y="2941227"/>
                  <a:ext cx="1747397" cy="293033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6"/>
                  <a:stretch>
                    <a:fillRect l="-5594" t="-43750" r="-4545" b="-7708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oup 37"/>
          <p:cNvGrpSpPr/>
          <p:nvPr/>
        </p:nvGrpSpPr>
        <p:grpSpPr>
          <a:xfrm>
            <a:off x="1635642" y="4800540"/>
            <a:ext cx="9235558" cy="1049628"/>
            <a:chOff x="353131" y="2537137"/>
            <a:chExt cx="9188401" cy="1049628"/>
          </a:xfrm>
        </p:grpSpPr>
        <p:sp>
          <p:nvSpPr>
            <p:cNvPr id="39" name="Rounded Rectangle 38"/>
            <p:cNvSpPr/>
            <p:nvPr/>
          </p:nvSpPr>
          <p:spPr>
            <a:xfrm>
              <a:off x="3760628" y="2537137"/>
              <a:ext cx="2086377" cy="1049628"/>
            </a:xfrm>
            <a:prstGeom prst="roundRect">
              <a:avLst>
                <a:gd name="adj" fmla="val 74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 smtClean="0"/>
                <a:t>Computer</a:t>
              </a:r>
              <a:endParaRPr lang="en-GB" b="1" dirty="0"/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2369711" y="2826906"/>
              <a:ext cx="1378039" cy="1287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2373995" y="3236882"/>
              <a:ext cx="1378039" cy="1287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5853444" y="3061951"/>
              <a:ext cx="122993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ounded Rectangle 42"/>
                <p:cNvSpPr/>
                <p:nvPr/>
              </p:nvSpPr>
              <p:spPr>
                <a:xfrm>
                  <a:off x="1313644" y="2648194"/>
                  <a:ext cx="1049629" cy="293033"/>
                </a:xfrm>
                <a:prstGeom prst="roundRect">
                  <a:avLst>
                    <a:gd name="adj" fmla="val 0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GB" sz="2000" b="1" dirty="0" smtClean="0">
                      <a:solidFill>
                        <a:schemeClr val="tx1"/>
                      </a:solidFill>
                    </a:rPr>
                    <a:t>Data(</a:t>
                  </a:r>
                  <a14:m>
                    <m:oMath xmlns:m="http://schemas.openxmlformats.org/officeDocument/2006/math">
                      <m:r>
                        <a:rPr lang="en-GB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GB" sz="2000" b="1" dirty="0" smtClean="0">
                      <a:solidFill>
                        <a:schemeClr val="tx1"/>
                      </a:solidFill>
                    </a:rPr>
                    <a:t>)</a:t>
                  </a:r>
                  <a:endParaRPr lang="en-GB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ounded 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3644" y="2648194"/>
                  <a:ext cx="1049629" cy="293033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7"/>
                  <a:stretch>
                    <a:fillRect t="-29167" r="-5780" b="-541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ounded Rectangle 43"/>
                <p:cNvSpPr/>
                <p:nvPr/>
              </p:nvSpPr>
              <p:spPr>
                <a:xfrm>
                  <a:off x="353131" y="3025670"/>
                  <a:ext cx="2099368" cy="417179"/>
                </a:xfrm>
                <a:prstGeom prst="roundRect">
                  <a:avLst>
                    <a:gd name="adj" fmla="val 0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GB" sz="2000" b="1" dirty="0">
                      <a:solidFill>
                        <a:schemeClr val="tx1"/>
                      </a:solidFill>
                    </a:rPr>
                    <a:t>Output (</a:t>
                  </a:r>
                  <a14:m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GB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rad>
                    </m:oMath>
                  </a14:m>
                  <a:r>
                    <a:rPr lang="en-GB" sz="2000" b="1" dirty="0">
                      <a:solidFill>
                        <a:schemeClr val="tx1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4" name="Rounded 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131" y="3025670"/>
                  <a:ext cx="2099368" cy="417179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8"/>
                  <a:stretch>
                    <a:fillRect t="-5882" r="-3179" b="-25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ounded Rectangle 44"/>
                <p:cNvSpPr/>
                <p:nvPr/>
              </p:nvSpPr>
              <p:spPr>
                <a:xfrm>
                  <a:off x="7089819" y="2941227"/>
                  <a:ext cx="2451713" cy="293033"/>
                </a:xfrm>
                <a:prstGeom prst="roundRect">
                  <a:avLst>
                    <a:gd name="adj" fmla="val 0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GB" sz="2400" b="1" dirty="0">
                      <a:solidFill>
                        <a:schemeClr val="tx1"/>
                      </a:solidFill>
                    </a:rPr>
                    <a:t>Program (</a:t>
                  </a:r>
                  <a14:m>
                    <m:oMath xmlns:m="http://schemas.openxmlformats.org/officeDocument/2006/math">
                      <m:r>
                        <a:rPr lang="en-GB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</m:oMath>
                  </a14:m>
                  <a:r>
                    <a:rPr lang="en-GB" sz="2400" b="1" dirty="0" smtClean="0">
                      <a:solidFill>
                        <a:schemeClr val="tx1"/>
                      </a:solidFill>
                    </a:rPr>
                    <a:t>)</a:t>
                  </a:r>
                  <a:endParaRPr lang="en-GB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Rounded Rectangle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9819" y="2941227"/>
                  <a:ext cx="2451713" cy="293033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9"/>
                  <a:stretch>
                    <a:fillRect l="-3713" t="-45833" b="-75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7235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Software 2.0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6880"/>
                <a:ext cx="10515600" cy="4351338"/>
              </a:xfrm>
            </p:spPr>
            <p:txBody>
              <a:bodyPr/>
              <a:lstStyle/>
              <a:p>
                <a:r>
                  <a:rPr lang="en-GB" dirty="0" smtClean="0"/>
                  <a:t>Consider the function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 smtClean="0"/>
                  <a:t> (e.g.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</m:oMath>
                </a14:m>
                <a:r>
                  <a:rPr lang="en-GB" dirty="0" smtClean="0"/>
                  <a:t>)</a:t>
                </a:r>
              </a:p>
              <a:p>
                <a:r>
                  <a:rPr lang="en-GB" dirty="0" smtClean="0"/>
                  <a:t>Traditional </a:t>
                </a:r>
                <a:r>
                  <a:rPr lang="en-GB" dirty="0"/>
                  <a:t>Programming (</a:t>
                </a:r>
                <a:r>
                  <a:rPr lang="en-GB" b="1" dirty="0"/>
                  <a:t>Software 1.0</a:t>
                </a:r>
                <a:r>
                  <a:rPr lang="en-GB" dirty="0" smtClean="0"/>
                  <a:t>)</a:t>
                </a:r>
              </a:p>
              <a:p>
                <a:endParaRPr lang="en-GB" dirty="0"/>
              </a:p>
              <a:p>
                <a:endParaRPr lang="en-GB" dirty="0" smtClean="0"/>
              </a:p>
              <a:p>
                <a:endParaRPr lang="en-GB" dirty="0" smtClean="0"/>
              </a:p>
              <a:p>
                <a:r>
                  <a:rPr lang="en-GB" dirty="0" smtClean="0"/>
                  <a:t>Machine Learning </a:t>
                </a:r>
                <a:r>
                  <a:rPr lang="en-GB" dirty="0"/>
                  <a:t>(Software </a:t>
                </a:r>
                <a:r>
                  <a:rPr lang="en-GB" dirty="0" smtClean="0"/>
                  <a:t>2.0</a:t>
                </a:r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6880"/>
                <a:ext cx="10515600" cy="4351338"/>
              </a:xfrm>
              <a:blipFill>
                <a:blip r:embed="rId3"/>
                <a:stretch>
                  <a:fillRect l="-928" t="-1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1679184" y="2925546"/>
            <a:ext cx="8484085" cy="1049628"/>
            <a:chOff x="353131" y="2537137"/>
            <a:chExt cx="8484085" cy="1049628"/>
          </a:xfrm>
        </p:grpSpPr>
        <p:sp>
          <p:nvSpPr>
            <p:cNvPr id="7" name="Rounded Rectangle 6"/>
            <p:cNvSpPr/>
            <p:nvPr/>
          </p:nvSpPr>
          <p:spPr>
            <a:xfrm>
              <a:off x="3760628" y="2537137"/>
              <a:ext cx="2086377" cy="1049628"/>
            </a:xfrm>
            <a:prstGeom prst="roundRect">
              <a:avLst>
                <a:gd name="adj" fmla="val 74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 smtClean="0"/>
                <a:t>Computer</a:t>
              </a:r>
              <a:endParaRPr lang="en-GB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2369711" y="2826906"/>
              <a:ext cx="1378039" cy="1287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2373995" y="3236882"/>
              <a:ext cx="1378039" cy="1287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5853444" y="3061951"/>
              <a:ext cx="122993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ounded Rectangle 11"/>
                <p:cNvSpPr/>
                <p:nvPr/>
              </p:nvSpPr>
              <p:spPr>
                <a:xfrm>
                  <a:off x="1313644" y="2648194"/>
                  <a:ext cx="1049629" cy="293033"/>
                </a:xfrm>
                <a:prstGeom prst="roundRect">
                  <a:avLst>
                    <a:gd name="adj" fmla="val 0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GB" sz="2000" b="1" dirty="0" smtClean="0">
                      <a:solidFill>
                        <a:schemeClr val="tx1"/>
                      </a:solidFill>
                    </a:rPr>
                    <a:t>Data(</a:t>
                  </a:r>
                  <a14:m>
                    <m:oMath xmlns:m="http://schemas.openxmlformats.org/officeDocument/2006/math">
                      <m:r>
                        <a:rPr lang="en-GB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GB" sz="2000" b="1" dirty="0" smtClean="0">
                      <a:solidFill>
                        <a:schemeClr val="tx1"/>
                      </a:solidFill>
                    </a:rPr>
                    <a:t>)</a:t>
                  </a:r>
                  <a:endParaRPr lang="en-GB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ounded 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3644" y="2648194"/>
                  <a:ext cx="1049629" cy="293033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4"/>
                  <a:stretch>
                    <a:fillRect t="-29167" r="-6395" b="-5625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ounded Rectangle 13"/>
                <p:cNvSpPr/>
                <p:nvPr/>
              </p:nvSpPr>
              <p:spPr>
                <a:xfrm>
                  <a:off x="353131" y="3025670"/>
                  <a:ext cx="2099368" cy="417179"/>
                </a:xfrm>
                <a:prstGeom prst="roundRect">
                  <a:avLst>
                    <a:gd name="adj" fmla="val 0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GB" sz="2000" b="1" dirty="0" smtClean="0">
                      <a:solidFill>
                        <a:schemeClr val="tx1"/>
                      </a:solidFill>
                    </a:rPr>
                    <a:t>Program (</a:t>
                  </a:r>
                  <a14:m>
                    <m:oMath xmlns:m="http://schemas.openxmlformats.org/officeDocument/2006/math"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</m:oMath>
                  </a14:m>
                  <a:r>
                    <a:rPr lang="en-GB" b="1" dirty="0" smtClean="0">
                      <a:solidFill>
                        <a:schemeClr val="tx1"/>
                      </a:solidFill>
                    </a:rPr>
                    <a:t>)</a:t>
                  </a:r>
                  <a:endParaRPr lang="en-GB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ounded 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131" y="3025670"/>
                  <a:ext cx="2099368" cy="417179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5"/>
                  <a:stretch>
                    <a:fillRect t="-5882" r="-2319" b="-25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ounded Rectangle 14"/>
                <p:cNvSpPr/>
                <p:nvPr/>
              </p:nvSpPr>
              <p:spPr>
                <a:xfrm>
                  <a:off x="7089819" y="2941227"/>
                  <a:ext cx="1747397" cy="293033"/>
                </a:xfrm>
                <a:prstGeom prst="roundRect">
                  <a:avLst>
                    <a:gd name="adj" fmla="val 0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GB" sz="2400" b="1" dirty="0" smtClean="0">
                      <a:solidFill>
                        <a:schemeClr val="tx1"/>
                      </a:solidFill>
                    </a:rPr>
                    <a:t>Output (</a:t>
                  </a:r>
                  <a14:m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GB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rad>
                    </m:oMath>
                  </a14:m>
                  <a:r>
                    <a:rPr lang="en-GB" sz="2000" b="1" dirty="0" smtClean="0">
                      <a:solidFill>
                        <a:schemeClr val="tx1"/>
                      </a:solidFill>
                    </a:rPr>
                    <a:t>)</a:t>
                  </a:r>
                  <a:endParaRPr lang="en-GB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ounded 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9819" y="2941227"/>
                  <a:ext cx="1747397" cy="293033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6"/>
                  <a:stretch>
                    <a:fillRect l="-5594" t="-43750" r="-1748" b="-7708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oup 37"/>
          <p:cNvGrpSpPr/>
          <p:nvPr/>
        </p:nvGrpSpPr>
        <p:grpSpPr>
          <a:xfrm>
            <a:off x="1635642" y="4800540"/>
            <a:ext cx="9235558" cy="1049628"/>
            <a:chOff x="353131" y="2537137"/>
            <a:chExt cx="9188401" cy="1049628"/>
          </a:xfrm>
        </p:grpSpPr>
        <p:sp>
          <p:nvSpPr>
            <p:cNvPr id="39" name="Rounded Rectangle 38"/>
            <p:cNvSpPr/>
            <p:nvPr/>
          </p:nvSpPr>
          <p:spPr>
            <a:xfrm>
              <a:off x="3760628" y="2537137"/>
              <a:ext cx="2086377" cy="1049628"/>
            </a:xfrm>
            <a:prstGeom prst="roundRect">
              <a:avLst>
                <a:gd name="adj" fmla="val 74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 smtClean="0"/>
                <a:t>Computer</a:t>
              </a:r>
              <a:endParaRPr lang="en-GB" b="1" dirty="0"/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2369711" y="2826906"/>
              <a:ext cx="1378039" cy="1287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2373995" y="3236882"/>
              <a:ext cx="1378039" cy="1287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5853444" y="3061951"/>
              <a:ext cx="122993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ounded Rectangle 42"/>
                <p:cNvSpPr/>
                <p:nvPr/>
              </p:nvSpPr>
              <p:spPr>
                <a:xfrm>
                  <a:off x="1313644" y="2648194"/>
                  <a:ext cx="1049629" cy="293033"/>
                </a:xfrm>
                <a:prstGeom prst="roundRect">
                  <a:avLst>
                    <a:gd name="adj" fmla="val 0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GB" sz="2000" b="1" dirty="0" smtClean="0">
                      <a:solidFill>
                        <a:schemeClr val="tx1"/>
                      </a:solidFill>
                    </a:rPr>
                    <a:t>Data(</a:t>
                  </a:r>
                  <a14:m>
                    <m:oMath xmlns:m="http://schemas.openxmlformats.org/officeDocument/2006/math">
                      <m:r>
                        <a:rPr lang="en-GB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GB" sz="2000" b="1" dirty="0" smtClean="0">
                      <a:solidFill>
                        <a:schemeClr val="tx1"/>
                      </a:solidFill>
                    </a:rPr>
                    <a:t>)</a:t>
                  </a:r>
                  <a:endParaRPr lang="en-GB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ounded 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3644" y="2648194"/>
                  <a:ext cx="1049629" cy="293033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7"/>
                  <a:stretch>
                    <a:fillRect t="-29167" r="-5780" b="-541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ounded Rectangle 43"/>
                <p:cNvSpPr/>
                <p:nvPr/>
              </p:nvSpPr>
              <p:spPr>
                <a:xfrm>
                  <a:off x="353131" y="3025670"/>
                  <a:ext cx="2099368" cy="417179"/>
                </a:xfrm>
                <a:prstGeom prst="roundRect">
                  <a:avLst>
                    <a:gd name="adj" fmla="val 0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GB" sz="2000" b="1" dirty="0">
                      <a:solidFill>
                        <a:schemeClr val="tx1"/>
                      </a:solidFill>
                    </a:rPr>
                    <a:t>Output (</a:t>
                  </a:r>
                  <a14:m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GB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rad>
                    </m:oMath>
                  </a14:m>
                  <a:r>
                    <a:rPr lang="en-GB" sz="2000" b="1" dirty="0">
                      <a:solidFill>
                        <a:schemeClr val="tx1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4" name="Rounded 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131" y="3025670"/>
                  <a:ext cx="2099368" cy="417179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8"/>
                  <a:stretch>
                    <a:fillRect l="-2890" t="-5882" b="-25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ounded Rectangle 44"/>
                <p:cNvSpPr/>
                <p:nvPr/>
              </p:nvSpPr>
              <p:spPr>
                <a:xfrm>
                  <a:off x="7089819" y="2941227"/>
                  <a:ext cx="2451713" cy="293033"/>
                </a:xfrm>
                <a:prstGeom prst="roundRect">
                  <a:avLst>
                    <a:gd name="adj" fmla="val 0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GB" sz="2400" b="1" dirty="0">
                      <a:solidFill>
                        <a:schemeClr val="tx1"/>
                      </a:solidFill>
                    </a:rPr>
                    <a:t>Program (</a:t>
                  </a:r>
                  <a14:m>
                    <m:oMath xmlns:m="http://schemas.openxmlformats.org/officeDocument/2006/math">
                      <m:r>
                        <a:rPr lang="en-GB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</m:oMath>
                  </a14:m>
                  <a:r>
                    <a:rPr lang="en-GB" sz="2000" b="1" dirty="0" smtClean="0">
                      <a:solidFill>
                        <a:schemeClr val="tx1"/>
                      </a:solidFill>
                    </a:rPr>
                    <a:t>)</a:t>
                  </a:r>
                  <a:endParaRPr lang="en-GB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Rounded Rectangle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9819" y="2941227"/>
                  <a:ext cx="2451713" cy="293033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9"/>
                  <a:stretch>
                    <a:fillRect l="-3713" t="-45833" b="-75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Rounded Rectangle 20"/>
          <p:cNvSpPr/>
          <p:nvPr/>
        </p:nvSpPr>
        <p:spPr>
          <a:xfrm>
            <a:off x="1747609" y="3376516"/>
            <a:ext cx="1998175" cy="5409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ounded Rectangle 21"/>
          <p:cNvSpPr/>
          <p:nvPr/>
        </p:nvSpPr>
        <p:spPr>
          <a:xfrm>
            <a:off x="8415872" y="5081668"/>
            <a:ext cx="2259385" cy="5409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Elbow Connector 22"/>
          <p:cNvCxnSpPr>
            <a:stCxn id="21" idx="2"/>
            <a:endCxn id="22" idx="0"/>
          </p:cNvCxnSpPr>
          <p:nvPr/>
        </p:nvCxnSpPr>
        <p:spPr>
          <a:xfrm rot="16200000" flipH="1">
            <a:off x="5564012" y="1100114"/>
            <a:ext cx="1164239" cy="6798868"/>
          </a:xfrm>
          <a:prstGeom prst="bentConnector3">
            <a:avLst>
              <a:gd name="adj1" fmla="val 26313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97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7F44E-5580-43BC-ABB5-D3CAC69B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Intended Learning Outcomes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0EBB0-C201-4A10-94AA-7CB90BEB9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74" y="2313991"/>
            <a:ext cx="7190188" cy="3862971"/>
          </a:xfrm>
        </p:spPr>
        <p:txBody>
          <a:bodyPr/>
          <a:lstStyle/>
          <a:p>
            <a:pPr marL="0" indent="0">
              <a:buNone/>
            </a:pPr>
            <a:r>
              <a:rPr lang="en-GB" sz="2800" dirty="0" smtClean="0">
                <a:solidFill>
                  <a:srgbClr val="B5121B"/>
                </a:solidFill>
              </a:rPr>
              <a:t>At the end of this lecture, you should be able to</a:t>
            </a:r>
            <a:endParaRPr lang="en-GB" sz="2800" dirty="0">
              <a:solidFill>
                <a:srgbClr val="B5121B"/>
              </a:solidFill>
            </a:endParaRPr>
          </a:p>
          <a:p>
            <a:r>
              <a:rPr lang="en-GB" dirty="0" smtClean="0"/>
              <a:t>explain what NLP is and why it is hard</a:t>
            </a:r>
          </a:p>
          <a:p>
            <a:r>
              <a:rPr lang="en-GB" dirty="0" smtClean="0"/>
              <a:t>discuss some common NLP problems and approaches to solving them</a:t>
            </a:r>
            <a:endParaRPr lang="en-GB" dirty="0"/>
          </a:p>
          <a:p>
            <a:r>
              <a:rPr lang="en-GB" dirty="0"/>
              <a:t>explain how machine learning methods are used for NLP problems</a:t>
            </a:r>
          </a:p>
          <a:p>
            <a:r>
              <a:rPr lang="en-GB" dirty="0" smtClean="0"/>
              <a:t>discuss methods </a:t>
            </a:r>
            <a:r>
              <a:rPr lang="en-GB" dirty="0"/>
              <a:t>feature extraction from texts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845A0-3A14-4163-8598-46A0ED2B6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1034" name="Picture 10" descr="Condo closing checklist — Condo.Capit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986" y="1544743"/>
            <a:ext cx="4117376" cy="451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63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 smtClean="0"/>
              <a:t>How things are learned</a:t>
            </a:r>
            <a:endParaRPr lang="en-GB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Memorization</a:t>
            </a:r>
          </a:p>
          <a:p>
            <a:pPr lvl="1"/>
            <a:r>
              <a:rPr lang="en-GB" dirty="0" smtClean="0"/>
              <a:t>Accumulation of individual facts</a:t>
            </a:r>
          </a:p>
          <a:p>
            <a:pPr lvl="1"/>
            <a:r>
              <a:rPr lang="en-GB" dirty="0" smtClean="0"/>
              <a:t>Limited by</a:t>
            </a:r>
          </a:p>
          <a:p>
            <a:pPr lvl="2"/>
            <a:r>
              <a:rPr lang="en-GB" dirty="0" smtClean="0"/>
              <a:t>Time to observe facts</a:t>
            </a:r>
          </a:p>
          <a:p>
            <a:pPr lvl="2"/>
            <a:r>
              <a:rPr lang="en-GB" dirty="0" smtClean="0"/>
              <a:t>Memory to store facts</a:t>
            </a:r>
            <a:endParaRPr lang="en-GB" dirty="0"/>
          </a:p>
        </p:txBody>
      </p:sp>
      <p:sp>
        <p:nvSpPr>
          <p:cNvPr id="4" name="Right Brace 3"/>
          <p:cNvSpPr/>
          <p:nvPr/>
        </p:nvSpPr>
        <p:spPr>
          <a:xfrm>
            <a:off x="7566328" y="1886755"/>
            <a:ext cx="412123" cy="1815921"/>
          </a:xfrm>
          <a:prstGeom prst="rightBrace">
            <a:avLst>
              <a:gd name="adj1" fmla="val 4739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/>
          <p:cNvSpPr/>
          <p:nvPr/>
        </p:nvSpPr>
        <p:spPr>
          <a:xfrm>
            <a:off x="8313303" y="2585433"/>
            <a:ext cx="3129566" cy="4185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Declarative knowledge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2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 smtClean="0"/>
              <a:t>How things are learned</a:t>
            </a:r>
            <a:endParaRPr lang="en-GB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Memorization</a:t>
            </a:r>
          </a:p>
          <a:p>
            <a:pPr lvl="1"/>
            <a:r>
              <a:rPr lang="en-GB" dirty="0" smtClean="0"/>
              <a:t>Accumulation of individual facts</a:t>
            </a:r>
          </a:p>
          <a:p>
            <a:pPr lvl="1"/>
            <a:r>
              <a:rPr lang="en-GB" dirty="0" smtClean="0"/>
              <a:t>Limited by</a:t>
            </a:r>
          </a:p>
          <a:p>
            <a:pPr lvl="2"/>
            <a:r>
              <a:rPr lang="en-GB" dirty="0" smtClean="0"/>
              <a:t>Time to observe facts</a:t>
            </a:r>
          </a:p>
          <a:p>
            <a:pPr lvl="2"/>
            <a:r>
              <a:rPr lang="en-GB" dirty="0" smtClean="0"/>
              <a:t>Memory to store facts</a:t>
            </a:r>
          </a:p>
          <a:p>
            <a:r>
              <a:rPr lang="en-GB" dirty="0" smtClean="0"/>
              <a:t>Generalization</a:t>
            </a:r>
            <a:endParaRPr lang="en-GB" dirty="0"/>
          </a:p>
          <a:p>
            <a:pPr lvl="1"/>
            <a:r>
              <a:rPr lang="en-GB" dirty="0"/>
              <a:t>Deduce new facts from old facts</a:t>
            </a:r>
          </a:p>
          <a:p>
            <a:pPr lvl="1"/>
            <a:r>
              <a:rPr lang="en-GB" dirty="0"/>
              <a:t>Limited by accuracy of deduction process</a:t>
            </a:r>
          </a:p>
          <a:p>
            <a:pPr lvl="2"/>
            <a:r>
              <a:rPr lang="en-GB" dirty="0"/>
              <a:t>Essentially a predictive activity</a:t>
            </a:r>
          </a:p>
          <a:p>
            <a:pPr lvl="2"/>
            <a:r>
              <a:rPr lang="en-GB" dirty="0"/>
              <a:t>Assumes that the past predicts the future</a:t>
            </a:r>
          </a:p>
          <a:p>
            <a:pPr marL="914400" lvl="2" indent="0">
              <a:buNone/>
            </a:pPr>
            <a:endParaRPr lang="en-GB" dirty="0"/>
          </a:p>
        </p:txBody>
      </p:sp>
      <p:sp>
        <p:nvSpPr>
          <p:cNvPr id="4" name="Right Brace 3"/>
          <p:cNvSpPr/>
          <p:nvPr/>
        </p:nvSpPr>
        <p:spPr>
          <a:xfrm>
            <a:off x="7566328" y="1886755"/>
            <a:ext cx="412123" cy="1815921"/>
          </a:xfrm>
          <a:prstGeom prst="rightBrace">
            <a:avLst>
              <a:gd name="adj1" fmla="val 4739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/>
          <p:cNvSpPr/>
          <p:nvPr/>
        </p:nvSpPr>
        <p:spPr>
          <a:xfrm>
            <a:off x="8313303" y="2585433"/>
            <a:ext cx="2749649" cy="4185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Declarative knowledge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Right Brace 5"/>
          <p:cNvSpPr/>
          <p:nvPr/>
        </p:nvSpPr>
        <p:spPr>
          <a:xfrm>
            <a:off x="7512666" y="3919460"/>
            <a:ext cx="412123" cy="1815921"/>
          </a:xfrm>
          <a:prstGeom prst="rightBrace">
            <a:avLst>
              <a:gd name="adj1" fmla="val 4739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ounded Rectangle 6"/>
          <p:cNvSpPr/>
          <p:nvPr/>
        </p:nvSpPr>
        <p:spPr>
          <a:xfrm>
            <a:off x="8259641" y="4618138"/>
            <a:ext cx="2749649" cy="4185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Imperative knowledge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rot="20238908">
            <a:off x="5956423" y="4581166"/>
            <a:ext cx="277361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Better</a:t>
            </a:r>
            <a:endParaRPr lang="en-US" sz="4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095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Types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06439" cy="4351338"/>
          </a:xfrm>
        </p:spPr>
        <p:txBody>
          <a:bodyPr>
            <a:normAutofit/>
          </a:bodyPr>
          <a:lstStyle/>
          <a:p>
            <a:r>
              <a:rPr lang="en-GB" dirty="0"/>
              <a:t>Supervised</a:t>
            </a:r>
          </a:p>
          <a:p>
            <a:pPr lvl="1"/>
            <a:r>
              <a:rPr lang="en-GB" dirty="0"/>
              <a:t>Classification</a:t>
            </a:r>
          </a:p>
          <a:p>
            <a:pPr lvl="1"/>
            <a:r>
              <a:rPr lang="en-GB" dirty="0" smtClean="0"/>
              <a:t>Regression</a:t>
            </a: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r>
              <a:rPr lang="en-GB" dirty="0" smtClean="0"/>
              <a:t>Unsupervised</a:t>
            </a:r>
            <a:endParaRPr lang="en-GB" dirty="0"/>
          </a:p>
          <a:p>
            <a:pPr lvl="1"/>
            <a:r>
              <a:rPr lang="en-GB" dirty="0" smtClean="0"/>
              <a:t>Clustering</a:t>
            </a:r>
            <a:endParaRPr lang="en-GB" dirty="0"/>
          </a:p>
          <a:p>
            <a:pPr lvl="1"/>
            <a:r>
              <a:rPr lang="en-GB" dirty="0" smtClean="0"/>
              <a:t>Association</a:t>
            </a:r>
            <a:endParaRPr lang="en-GB" dirty="0"/>
          </a:p>
        </p:txBody>
      </p:sp>
      <p:pic>
        <p:nvPicPr>
          <p:cNvPr id="7174" name="Picture 6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809" y="3933400"/>
            <a:ext cx="5259991" cy="224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See the source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793" y="1479271"/>
            <a:ext cx="5259007" cy="225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89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Supervised Learning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06439" cy="4351338"/>
          </a:xfrm>
        </p:spPr>
        <p:txBody>
          <a:bodyPr>
            <a:normAutofit/>
          </a:bodyPr>
          <a:lstStyle/>
          <a:p>
            <a:r>
              <a:rPr lang="en-GB" dirty="0" smtClean="0"/>
              <a:t>The algorithm learns to map </a:t>
            </a:r>
            <a:r>
              <a:rPr lang="en-GB" b="1" dirty="0"/>
              <a:t>an input</a:t>
            </a:r>
            <a:r>
              <a:rPr lang="en-GB" dirty="0"/>
              <a:t> to a </a:t>
            </a:r>
            <a:r>
              <a:rPr lang="en-GB" b="1" dirty="0"/>
              <a:t>particular output</a:t>
            </a:r>
            <a:r>
              <a:rPr lang="en-GB" dirty="0" smtClean="0"/>
              <a:t>.</a:t>
            </a:r>
          </a:p>
          <a:p>
            <a:r>
              <a:rPr lang="en-GB" dirty="0" smtClean="0"/>
              <a:t>Instances of data are presented along with their </a:t>
            </a:r>
            <a:r>
              <a:rPr lang="en-GB" b="1" dirty="0" smtClean="0"/>
              <a:t>correctly labelled</a:t>
            </a:r>
            <a:r>
              <a:rPr lang="en-GB" dirty="0" smtClean="0"/>
              <a:t> output</a:t>
            </a:r>
          </a:p>
          <a:p>
            <a:r>
              <a:rPr lang="en-GB" dirty="0" smtClean="0"/>
              <a:t>Similar </a:t>
            </a:r>
            <a:r>
              <a:rPr lang="en-GB" dirty="0"/>
              <a:t>to a </a:t>
            </a:r>
            <a:r>
              <a:rPr lang="en-GB" b="1" dirty="0"/>
              <a:t>teacher-student</a:t>
            </a:r>
            <a:r>
              <a:rPr lang="en-GB" dirty="0"/>
              <a:t> </a:t>
            </a:r>
            <a:r>
              <a:rPr lang="en-GB" dirty="0" smtClean="0"/>
              <a:t>scenario</a:t>
            </a:r>
          </a:p>
          <a:p>
            <a:r>
              <a:rPr lang="en-GB" dirty="0" smtClean="0"/>
              <a:t>The algorithm learns from </a:t>
            </a:r>
            <a:r>
              <a:rPr lang="en-GB" b="1" dirty="0" smtClean="0"/>
              <a:t>experience</a:t>
            </a:r>
            <a:r>
              <a:rPr lang="en-GB" dirty="0" smtClean="0"/>
              <a:t> to predict new </a:t>
            </a:r>
            <a:r>
              <a:rPr lang="en-GB" dirty="0"/>
              <a:t>unseen </a:t>
            </a:r>
            <a:r>
              <a:rPr lang="en-GB" dirty="0" smtClean="0"/>
              <a:t>data</a:t>
            </a:r>
          </a:p>
          <a:p>
            <a:r>
              <a:rPr lang="en-GB" dirty="0" smtClean="0"/>
              <a:t>Two broad categories:</a:t>
            </a:r>
          </a:p>
          <a:p>
            <a:pPr lvl="1"/>
            <a:r>
              <a:rPr lang="en-GB" dirty="0" smtClean="0"/>
              <a:t>Regression</a:t>
            </a:r>
          </a:p>
          <a:p>
            <a:pPr lvl="1"/>
            <a:r>
              <a:rPr lang="en-GB" dirty="0" smtClean="0"/>
              <a:t>Classification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170" name="Picture 2" descr="https://d1jnx9ba8s6j9r.cloudfront.net/blog/wp-content/uploads/2019/11/Unsupervised-Learning-e1574677751474-404x30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91"/>
          <a:stretch/>
        </p:blipFill>
        <p:spPr bwMode="auto">
          <a:xfrm>
            <a:off x="7714208" y="1749781"/>
            <a:ext cx="3691107" cy="2146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ow to become a machine learning engineer - Edurek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639" y="4361042"/>
            <a:ext cx="3866154" cy="1815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38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Supervised Learning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4558"/>
            <a:ext cx="10515600" cy="4193881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088265" y="2653048"/>
            <a:ext cx="2079938" cy="482958"/>
          </a:xfrm>
          <a:prstGeom prst="roundRect">
            <a:avLst>
              <a:gd name="adj" fmla="val 30419"/>
            </a:avLst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Input labelled data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702676" y="2288884"/>
            <a:ext cx="2762519" cy="1551904"/>
          </a:xfrm>
          <a:prstGeom prst="roundRect">
            <a:avLst>
              <a:gd name="adj" fmla="val 15172"/>
            </a:avLst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850783" y="2620180"/>
            <a:ext cx="2466303" cy="456861"/>
          </a:xfrm>
          <a:prstGeom prst="roundRect">
            <a:avLst>
              <a:gd name="adj" fmla="val 41388"/>
            </a:avLst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Training process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413683" y="5348288"/>
            <a:ext cx="2466303" cy="515826"/>
          </a:xfrm>
          <a:prstGeom prst="roundRect">
            <a:avLst>
              <a:gd name="adj" fmla="val 46382"/>
            </a:avLst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New unseen data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7646834" y="4887532"/>
            <a:ext cx="0" cy="460756"/>
          </a:xfrm>
          <a:prstGeom prst="straightConnector1">
            <a:avLst/>
          </a:prstGeom>
          <a:solidFill>
            <a:schemeClr val="bg1"/>
          </a:solidFill>
          <a:ln w="381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Rounded Rectangle 18"/>
          <p:cNvSpPr/>
          <p:nvPr/>
        </p:nvSpPr>
        <p:spPr>
          <a:xfrm>
            <a:off x="4082601" y="5348288"/>
            <a:ext cx="2002668" cy="515826"/>
          </a:xfrm>
          <a:prstGeom prst="roundRect">
            <a:avLst>
              <a:gd name="adj" fmla="val 46382"/>
            </a:avLst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</a:t>
            </a:r>
            <a:r>
              <a:rPr lang="en-GB" dirty="0" smtClean="0">
                <a:solidFill>
                  <a:schemeClr val="tx1"/>
                </a:solidFill>
              </a:rPr>
              <a:t>lgorithms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083934" y="4887532"/>
            <a:ext cx="0" cy="460756"/>
          </a:xfrm>
          <a:prstGeom prst="straightConnector1">
            <a:avLst/>
          </a:prstGeom>
          <a:solidFill>
            <a:schemeClr val="bg1"/>
          </a:solidFill>
          <a:ln w="381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Rounded Rectangle 20"/>
          <p:cNvSpPr/>
          <p:nvPr/>
        </p:nvSpPr>
        <p:spPr>
          <a:xfrm>
            <a:off x="6465193" y="2620180"/>
            <a:ext cx="2466303" cy="456861"/>
          </a:xfrm>
          <a:prstGeom prst="roundRect">
            <a:avLst>
              <a:gd name="adj" fmla="val 43885"/>
            </a:avLst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Trained Model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9412311" y="2620180"/>
            <a:ext cx="1798750" cy="456861"/>
          </a:xfrm>
          <a:prstGeom prst="roundRect">
            <a:avLst>
              <a:gd name="adj" fmla="val 45071"/>
            </a:avLst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Output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11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https://miro.medium.com/max/1600/1*PQ8tdohapfm-YHlrRIRuOA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639" y="1912200"/>
            <a:ext cx="5229376" cy="392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See the source imag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528" y="4113803"/>
            <a:ext cx="4834989" cy="239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Classification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44771" cy="4240324"/>
          </a:xfrm>
        </p:spPr>
        <p:txBody>
          <a:bodyPr>
            <a:normAutofit/>
          </a:bodyPr>
          <a:lstStyle/>
          <a:p>
            <a:r>
              <a:rPr lang="en-GB" dirty="0" smtClean="0"/>
              <a:t>Classification:</a:t>
            </a:r>
          </a:p>
          <a:p>
            <a:pPr lvl="1"/>
            <a:r>
              <a:rPr lang="en-GB" dirty="0" smtClean="0"/>
              <a:t>Also learns from labelled data (supervised)</a:t>
            </a:r>
          </a:p>
          <a:p>
            <a:pPr lvl="1"/>
            <a:r>
              <a:rPr lang="en-GB" dirty="0" smtClean="0"/>
              <a:t>Predicts a </a:t>
            </a:r>
            <a:r>
              <a:rPr lang="en-GB" b="1" dirty="0" smtClean="0"/>
              <a:t>category </a:t>
            </a:r>
            <a:r>
              <a:rPr lang="en-GB" dirty="0" smtClean="0"/>
              <a:t>or a</a:t>
            </a:r>
            <a:r>
              <a:rPr lang="en-GB" b="1" dirty="0" smtClean="0"/>
              <a:t> class </a:t>
            </a:r>
          </a:p>
          <a:p>
            <a:pPr lvl="2"/>
            <a:r>
              <a:rPr lang="en-GB" dirty="0" err="1" smtClean="0"/>
              <a:t>Cats|Dogs</a:t>
            </a:r>
            <a:r>
              <a:rPr lang="en-GB" dirty="0" smtClean="0"/>
              <a:t>, </a:t>
            </a:r>
            <a:r>
              <a:rPr lang="en-GB" dirty="0" err="1" smtClean="0"/>
              <a:t>Spam|Ham</a:t>
            </a:r>
            <a:r>
              <a:rPr lang="en-GB" dirty="0" smtClean="0"/>
              <a:t>, </a:t>
            </a:r>
            <a:r>
              <a:rPr lang="en-GB" dirty="0" err="1" smtClean="0"/>
              <a:t>Cancer|Not</a:t>
            </a:r>
            <a:r>
              <a:rPr lang="en-GB" dirty="0"/>
              <a:t> </a:t>
            </a:r>
            <a:r>
              <a:rPr lang="en-GB" dirty="0" smtClean="0"/>
              <a:t>Cancer </a:t>
            </a:r>
          </a:p>
          <a:p>
            <a:r>
              <a:rPr lang="en-GB" dirty="0" smtClean="0"/>
              <a:t>Attempts to separate the data into specific categories (or classes or labels)</a:t>
            </a:r>
          </a:p>
        </p:txBody>
      </p:sp>
    </p:spTree>
    <p:extLst>
      <p:ext uri="{BB962C8B-B14F-4D97-AF65-F5344CB8AC3E}">
        <p14:creationId xmlns:p14="http://schemas.microsoft.com/office/powerpoint/2010/main" val="232792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Regression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86934" cy="424032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 smtClean="0"/>
                  <a:t>Learns from labelled data (supervised)</a:t>
                </a:r>
              </a:p>
              <a:p>
                <a:r>
                  <a:rPr lang="en-GB" dirty="0" smtClean="0"/>
                  <a:t>Predicts a </a:t>
                </a:r>
                <a:r>
                  <a:rPr lang="en-GB" b="1" dirty="0"/>
                  <a:t>continuous-valued </a:t>
                </a:r>
                <a:r>
                  <a:rPr lang="en-GB" b="1" dirty="0" smtClean="0"/>
                  <a:t>output</a:t>
                </a:r>
              </a:p>
              <a:p>
                <a:pPr lvl="1"/>
                <a:r>
                  <a:rPr lang="en-GB" dirty="0" smtClean="0"/>
                  <a:t>height, price, duration etc.</a:t>
                </a:r>
              </a:p>
              <a:p>
                <a:r>
                  <a:rPr lang="en-GB" dirty="0" smtClean="0"/>
                  <a:t>Consider a function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 smtClean="0"/>
              </a:p>
              <a:p>
                <a:pPr lvl="1"/>
                <a:r>
                  <a:rPr lang="en-GB" dirty="0" smtClean="0"/>
                  <a:t>we want our model to 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 smtClean="0"/>
                  <a:t>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 smtClean="0"/>
                  <a:t> not seen during training</a:t>
                </a:r>
              </a:p>
              <a:p>
                <a:r>
                  <a:rPr lang="en-GB" dirty="0" smtClean="0"/>
                  <a:t>Typically fits some linear or quadratic curve of the data plot</a:t>
                </a:r>
              </a:p>
              <a:p>
                <a:r>
                  <a:rPr lang="en-GB" dirty="0" smtClean="0"/>
                  <a:t>Linear or logistic regression algorithms are often used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86934" cy="4240324"/>
              </a:xfrm>
              <a:blipFill>
                <a:blip r:embed="rId3"/>
                <a:stretch>
                  <a:fillRect l="-1617" t="-3161" r="-10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 descr="See the source imag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504" y="1466744"/>
            <a:ext cx="3858295" cy="232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See the source image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135" y="3739723"/>
            <a:ext cx="3540848" cy="281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06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Supervised Learning Algorithms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876144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Input data = training data</a:t>
            </a:r>
          </a:p>
          <a:p>
            <a:pPr lvl="1"/>
            <a:r>
              <a:rPr lang="en-GB" dirty="0" smtClean="0"/>
              <a:t>with labels e.g. spam/ham or stock price at </a:t>
            </a:r>
            <a:r>
              <a:rPr lang="en-GB" i="1" dirty="0" smtClean="0"/>
              <a:t>t</a:t>
            </a:r>
          </a:p>
          <a:p>
            <a:r>
              <a:rPr lang="en-GB" dirty="0" smtClean="0"/>
              <a:t>In training</a:t>
            </a:r>
          </a:p>
          <a:p>
            <a:pPr lvl="1"/>
            <a:r>
              <a:rPr lang="en-GB" dirty="0" smtClean="0"/>
              <a:t>the model makes a prediction and is corrected if the prediction is wrong</a:t>
            </a:r>
          </a:p>
          <a:p>
            <a:r>
              <a:rPr lang="en-GB" dirty="0" smtClean="0"/>
              <a:t>Training process continues until a desired accuracy is achieved</a:t>
            </a:r>
          </a:p>
          <a:p>
            <a:r>
              <a:rPr lang="en-GB" dirty="0" smtClean="0"/>
              <a:t>Problem types: Classification and Regression</a:t>
            </a:r>
          </a:p>
          <a:p>
            <a:r>
              <a:rPr lang="en-GB" b="1" dirty="0" smtClean="0"/>
              <a:t>Algorithms</a:t>
            </a:r>
            <a:r>
              <a:rPr lang="en-GB" dirty="0" smtClean="0"/>
              <a:t>:</a:t>
            </a:r>
          </a:p>
          <a:p>
            <a:pPr lvl="1"/>
            <a:r>
              <a:rPr lang="en-GB" dirty="0" smtClean="0"/>
              <a:t>Logistic </a:t>
            </a:r>
            <a:r>
              <a:rPr lang="en-GB" dirty="0"/>
              <a:t>Regression </a:t>
            </a:r>
            <a:endParaRPr lang="en-GB" dirty="0" smtClean="0"/>
          </a:p>
          <a:p>
            <a:pPr lvl="1"/>
            <a:r>
              <a:rPr lang="en-GB" dirty="0" smtClean="0"/>
              <a:t>Back </a:t>
            </a:r>
            <a:r>
              <a:rPr lang="en-GB" dirty="0"/>
              <a:t>Propagation Neural Network.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7416" name="Picture 8" descr="https://3qeqpr26caki16dnhd19sv6by6v-wpengine.netdna-ssl.com/wp-content/uploads/2013/11/Supervised-Learning-Algorithms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343" y="1825625"/>
            <a:ext cx="381987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04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6" y="0"/>
            <a:ext cx="1178417" cy="127780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Classification vs Regression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If we wish to learn models to address the following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/>
              <a:t>Predict how many students will enrol in this module in the next 3 years given the past enrolment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/>
              <a:t>Predict whether a student will pass the module given previous years records</a:t>
            </a:r>
          </a:p>
          <a:p>
            <a:r>
              <a:rPr lang="en-GB" dirty="0" smtClean="0"/>
              <a:t>How should we proceed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dirty="0"/>
              <a:t>Both are regression </a:t>
            </a:r>
            <a:r>
              <a:rPr lang="en-GB" dirty="0" smtClean="0"/>
              <a:t>problems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dirty="0"/>
              <a:t>Both are </a:t>
            </a:r>
            <a:r>
              <a:rPr lang="en-GB" dirty="0" smtClean="0"/>
              <a:t>classification </a:t>
            </a:r>
            <a:r>
              <a:rPr lang="en-GB" dirty="0"/>
              <a:t>problems</a:t>
            </a:r>
            <a:endParaRPr lang="en-GB" dirty="0" smtClean="0"/>
          </a:p>
          <a:p>
            <a:pPr marL="914400" lvl="1" indent="-457200">
              <a:buFont typeface="+mj-lt"/>
              <a:buAutoNum type="alphaLcPeriod"/>
            </a:pPr>
            <a:r>
              <a:rPr lang="en-GB" dirty="0" smtClean="0"/>
              <a:t>Problem 1 is regression while Problem 2 is classification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dirty="0"/>
              <a:t>Problem </a:t>
            </a:r>
            <a:r>
              <a:rPr lang="en-GB" dirty="0" smtClean="0"/>
              <a:t>2 </a:t>
            </a:r>
            <a:r>
              <a:rPr lang="en-GB" dirty="0"/>
              <a:t>is regression while Problem </a:t>
            </a:r>
            <a:r>
              <a:rPr lang="en-GB" dirty="0" smtClean="0"/>
              <a:t>1 </a:t>
            </a:r>
            <a:r>
              <a:rPr lang="en-GB" dirty="0"/>
              <a:t>is </a:t>
            </a:r>
            <a:r>
              <a:rPr lang="en-GB" dirty="0" smtClean="0"/>
              <a:t>classification</a:t>
            </a:r>
            <a:endParaRPr lang="en-GB" i="1" dirty="0"/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8258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Unsupervised Learning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30893"/>
                <a:ext cx="6208485" cy="4542746"/>
              </a:xfrm>
            </p:spPr>
            <p:txBody>
              <a:bodyPr>
                <a:normAutofit/>
              </a:bodyPr>
              <a:lstStyle/>
              <a:p>
                <a:r>
                  <a:rPr lang="en-GB" dirty="0" smtClean="0"/>
                  <a:t>Remember the function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 smtClean="0"/>
              </a:p>
              <a:p>
                <a:r>
                  <a:rPr lang="en-GB" dirty="0" smtClean="0"/>
                  <a:t>With unsupervised learning, only the input data,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 smtClean="0"/>
                  <a:t>, is available</a:t>
                </a:r>
              </a:p>
              <a:p>
                <a:r>
                  <a:rPr lang="en-GB" dirty="0" smtClean="0"/>
                  <a:t>There are no corresponding labels </a:t>
                </a:r>
                <a:r>
                  <a:rPr lang="en-GB" dirty="0"/>
                  <a:t>(classes or categories</a:t>
                </a:r>
                <a:r>
                  <a:rPr lang="en-GB" dirty="0" smtClean="0"/>
                  <a:t>) i.e. no output variable,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 smtClean="0"/>
                  <a:t> </a:t>
                </a:r>
              </a:p>
              <a:p>
                <a:r>
                  <a:rPr lang="en-GB" dirty="0" smtClean="0"/>
                  <a:t>Aims at modelling the underlying structure of the data</a:t>
                </a:r>
              </a:p>
              <a:p>
                <a:r>
                  <a:rPr lang="en-GB" dirty="0" smtClean="0"/>
                  <a:t>Two main categories</a:t>
                </a:r>
              </a:p>
              <a:p>
                <a:pPr lvl="1"/>
                <a:r>
                  <a:rPr lang="en-GB" dirty="0" smtClean="0"/>
                  <a:t>Clustering</a:t>
                </a:r>
              </a:p>
              <a:p>
                <a:pPr lvl="1"/>
                <a:r>
                  <a:rPr lang="en-GB" dirty="0" smtClean="0"/>
                  <a:t>Association</a:t>
                </a:r>
              </a:p>
              <a:p>
                <a:endParaRPr lang="en-GB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30893"/>
                <a:ext cx="6208485" cy="4542746"/>
              </a:xfrm>
              <a:blipFill>
                <a:blip r:embed="rId3"/>
                <a:stretch>
                  <a:fillRect l="-1572" t="-2013" r="-18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0" name="Picture 2" descr="See the source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83" y="4363655"/>
            <a:ext cx="4639232" cy="180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See the source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351" y="1700019"/>
            <a:ext cx="4164512" cy="211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98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57084-0CF0-49B5-A390-29CF6B9B69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940" y="2205022"/>
            <a:ext cx="5093460" cy="1399152"/>
          </a:xfrm>
        </p:spPr>
        <p:txBody>
          <a:bodyPr>
            <a:normAutofit/>
          </a:bodyPr>
          <a:lstStyle/>
          <a:p>
            <a:r>
              <a:rPr lang="en-GB" dirty="0" smtClean="0"/>
              <a:t>What is NLP and why do we need it?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302CC0-6D72-4124-9C61-29F07991B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7" name="Picture 2" descr="What Is Natural Language Processing and How Does It Work? | SwissCognitive  - The Global AI Hu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571" y="2462769"/>
            <a:ext cx="6086200" cy="348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10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</a:t>
            </a:r>
          </a:p>
        </p:txBody>
      </p:sp>
      <p:pic>
        <p:nvPicPr>
          <p:cNvPr id="16386" name="Picture 2" descr="See the source image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12" b="10239"/>
          <a:stretch/>
        </p:blipFill>
        <p:spPr bwMode="auto">
          <a:xfrm>
            <a:off x="544286" y="1973944"/>
            <a:ext cx="10809514" cy="416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114" y="4523694"/>
            <a:ext cx="1567542" cy="60537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071427" y="5056498"/>
            <a:ext cx="1524001" cy="429902"/>
          </a:xfrm>
          <a:prstGeom prst="roundRect">
            <a:avLst>
              <a:gd name="adj" fmla="val 248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ounded Rectangle 6"/>
          <p:cNvSpPr/>
          <p:nvPr/>
        </p:nvSpPr>
        <p:spPr>
          <a:xfrm>
            <a:off x="3200401" y="2915641"/>
            <a:ext cx="1531256" cy="429902"/>
          </a:xfrm>
          <a:prstGeom prst="roundRect">
            <a:avLst>
              <a:gd name="adj" fmla="val 316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No labels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15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Clustering and Association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506029" cy="4351338"/>
              </a:xfrm>
            </p:spPr>
            <p:txBody>
              <a:bodyPr>
                <a:normAutofit/>
              </a:bodyPr>
              <a:lstStyle/>
              <a:p>
                <a:r>
                  <a:rPr lang="en-GB" dirty="0" smtClean="0"/>
                  <a:t>In a clustering problem, we want </a:t>
                </a:r>
                <a:r>
                  <a:rPr lang="en-GB" dirty="0"/>
                  <a:t>to discover the inherent groupings in the </a:t>
                </a:r>
                <a:r>
                  <a:rPr lang="en-GB" dirty="0" smtClean="0"/>
                  <a:t>data:</a:t>
                </a:r>
              </a:p>
              <a:p>
                <a:pPr lvl="1"/>
                <a:r>
                  <a:rPr lang="en-GB" dirty="0" err="1" smtClean="0"/>
                  <a:t>Eg</a:t>
                </a:r>
                <a:r>
                  <a:rPr lang="en-GB" dirty="0" smtClean="0"/>
                  <a:t>: grouping </a:t>
                </a:r>
                <a:r>
                  <a:rPr lang="en-GB" dirty="0"/>
                  <a:t>customers by purchasing behaviour</a:t>
                </a:r>
                <a:r>
                  <a:rPr lang="en-GB" dirty="0" smtClean="0"/>
                  <a:t>.</a:t>
                </a:r>
                <a:endParaRPr lang="en-GB" b="1" dirty="0" smtClean="0"/>
              </a:p>
              <a:p>
                <a:r>
                  <a:rPr lang="en-GB" dirty="0" smtClean="0"/>
                  <a:t>In an association </a:t>
                </a:r>
                <a:r>
                  <a:rPr lang="en-GB" dirty="0"/>
                  <a:t>rule learning </a:t>
                </a:r>
                <a:r>
                  <a:rPr lang="en-GB" dirty="0" smtClean="0"/>
                  <a:t>problem, we want to discover </a:t>
                </a:r>
                <a:r>
                  <a:rPr lang="en-GB" dirty="0"/>
                  <a:t>rules that describe large portions of your </a:t>
                </a:r>
                <a:r>
                  <a:rPr lang="en-GB" dirty="0" smtClean="0"/>
                  <a:t>data</a:t>
                </a:r>
              </a:p>
              <a:p>
                <a:pPr lvl="1"/>
                <a:r>
                  <a:rPr lang="en-GB" dirty="0" smtClean="0"/>
                  <a:t>e.g. people </a:t>
                </a:r>
                <a:r>
                  <a:rPr lang="en-GB" dirty="0"/>
                  <a:t>that buy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GB" dirty="0"/>
                  <a:t> also tend to buy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endParaRPr lang="en-GB" b="1" dirty="0" smtClean="0"/>
              </a:p>
              <a:p>
                <a:pPr lvl="1"/>
                <a:endParaRPr lang="en-GB" b="1" dirty="0" smtClean="0"/>
              </a:p>
              <a:p>
                <a:pPr lvl="1"/>
                <a:endParaRPr lang="en-GB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506029" cy="4351338"/>
              </a:xfrm>
              <a:blipFill>
                <a:blip r:embed="rId3"/>
                <a:stretch>
                  <a:fillRect l="-168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206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Unsupervised</a:t>
            </a:r>
            <a:r>
              <a:rPr lang="en-GB" dirty="0" smtClean="0"/>
              <a:t> </a:t>
            </a:r>
            <a:r>
              <a:rPr lang="en-GB" sz="3600" dirty="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en-GB" dirty="0" smtClean="0"/>
              <a:t> </a:t>
            </a:r>
            <a:r>
              <a:rPr lang="en-GB" sz="3600" dirty="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876144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Input data in not labelled</a:t>
            </a:r>
          </a:p>
          <a:p>
            <a:pPr lvl="1"/>
            <a:r>
              <a:rPr lang="en-GB" dirty="0" smtClean="0"/>
              <a:t>Output not known</a:t>
            </a:r>
            <a:endParaRPr lang="en-GB" i="1" dirty="0" smtClean="0"/>
          </a:p>
          <a:p>
            <a:r>
              <a:rPr lang="en-GB" dirty="0" smtClean="0"/>
              <a:t>In training</a:t>
            </a:r>
          </a:p>
          <a:p>
            <a:pPr lvl="1"/>
            <a:r>
              <a:rPr lang="en-GB" dirty="0" smtClean="0"/>
              <a:t>Deduces structures present in the input data</a:t>
            </a:r>
          </a:p>
          <a:p>
            <a:pPr lvl="1"/>
            <a:r>
              <a:rPr lang="en-GB" dirty="0" smtClean="0"/>
              <a:t>Extracting general rules, reducing redundancy or organise data by similarity</a:t>
            </a:r>
          </a:p>
          <a:p>
            <a:r>
              <a:rPr lang="en-GB" dirty="0" smtClean="0"/>
              <a:t>Problem types: clustering, dimensionality reduction and association rule learning</a:t>
            </a:r>
          </a:p>
          <a:p>
            <a:r>
              <a:rPr lang="en-GB" b="1" dirty="0" smtClean="0"/>
              <a:t>Algorithms</a:t>
            </a:r>
            <a:r>
              <a:rPr lang="en-GB" dirty="0" smtClean="0"/>
              <a:t>:</a:t>
            </a:r>
          </a:p>
          <a:p>
            <a:pPr lvl="1"/>
            <a:r>
              <a:rPr lang="en-GB" dirty="0" smtClean="0"/>
              <a:t>K-Means algorithm</a:t>
            </a:r>
          </a:p>
          <a:p>
            <a:pPr lvl="1"/>
            <a:r>
              <a:rPr lang="en-GB" dirty="0" err="1" smtClean="0"/>
              <a:t>Apriori</a:t>
            </a:r>
            <a:r>
              <a:rPr lang="en-GB" dirty="0" smtClean="0"/>
              <a:t> algorithm.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8436" name="Picture 4" descr="https://3qeqpr26caki16dnhd19sv6by6v-wpengine.netdna-ssl.com/wp-content/uploads/2013/11/Unsupervised-Learning-Algorithms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597" y="1690688"/>
            <a:ext cx="3702603" cy="417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49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Semi-supervised Learning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282543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S</a:t>
                </a:r>
                <a:r>
                  <a:rPr lang="en-GB" dirty="0" smtClean="0"/>
                  <a:t>emi-supervised </a:t>
                </a:r>
                <a:r>
                  <a:rPr lang="en-GB" dirty="0"/>
                  <a:t>learning </a:t>
                </a:r>
                <a:r>
                  <a:rPr lang="en-GB" dirty="0" smtClean="0"/>
                  <a:t>approach refers to:</a:t>
                </a:r>
              </a:p>
              <a:p>
                <a:pPr lvl="1"/>
                <a:r>
                  <a:rPr lang="en-GB" dirty="0" smtClean="0"/>
                  <a:t>when we have </a:t>
                </a:r>
                <a:r>
                  <a:rPr lang="en-GB" dirty="0"/>
                  <a:t>a large amount of input data (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dirty="0" smtClean="0"/>
                  <a:t>) but </a:t>
                </a:r>
                <a:r>
                  <a:rPr lang="en-GB" b="1" dirty="0" smtClean="0"/>
                  <a:t>only </a:t>
                </a:r>
                <a:r>
                  <a:rPr lang="en-GB" b="1" dirty="0"/>
                  <a:t>some </a:t>
                </a:r>
                <a:r>
                  <a:rPr lang="en-GB" dirty="0"/>
                  <a:t>of the data is </a:t>
                </a:r>
                <a:r>
                  <a:rPr lang="en-GB" dirty="0" smtClean="0"/>
                  <a:t>labelled </a:t>
                </a:r>
                <a:r>
                  <a:rPr lang="en-GB" dirty="0"/>
                  <a:t>(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dirty="0" smtClean="0"/>
                  <a:t>)</a:t>
                </a:r>
              </a:p>
              <a:p>
                <a:pPr lvl="1"/>
                <a:r>
                  <a:rPr lang="en-GB" dirty="0" smtClean="0"/>
                  <a:t>e.g. </a:t>
                </a:r>
                <a:r>
                  <a:rPr lang="en-GB" dirty="0"/>
                  <a:t>a photo archive where only some of the images are </a:t>
                </a:r>
                <a:r>
                  <a:rPr lang="en-GB" dirty="0" smtClean="0"/>
                  <a:t>labelled, (say </a:t>
                </a:r>
                <a:r>
                  <a:rPr lang="en-GB" i="1" dirty="0" smtClean="0"/>
                  <a:t>dog</a:t>
                </a:r>
                <a:r>
                  <a:rPr lang="en-GB" dirty="0"/>
                  <a:t>, </a:t>
                </a:r>
                <a:r>
                  <a:rPr lang="en-GB" i="1" dirty="0"/>
                  <a:t>cat</a:t>
                </a:r>
                <a:r>
                  <a:rPr lang="en-GB" dirty="0"/>
                  <a:t>, </a:t>
                </a:r>
                <a:r>
                  <a:rPr lang="en-GB" i="1" dirty="0"/>
                  <a:t>person</a:t>
                </a:r>
                <a:r>
                  <a:rPr lang="en-GB" dirty="0"/>
                  <a:t>) and the majority are </a:t>
                </a:r>
                <a:r>
                  <a:rPr lang="en-GB" dirty="0" smtClean="0"/>
                  <a:t>unlabelled.</a:t>
                </a:r>
              </a:p>
              <a:p>
                <a:r>
                  <a:rPr lang="en-GB" dirty="0" smtClean="0"/>
                  <a:t>Many real world problems adopt this method</a:t>
                </a:r>
              </a:p>
              <a:p>
                <a:pPr lvl="1"/>
                <a:r>
                  <a:rPr lang="en-GB" dirty="0" smtClean="0"/>
                  <a:t>It can be expensive or time-consuming to label data</a:t>
                </a:r>
              </a:p>
              <a:p>
                <a:pPr lvl="1"/>
                <a:r>
                  <a:rPr lang="en-GB" dirty="0" smtClean="0"/>
                  <a:t>A hybrid design often helps to bridge the gaps</a:t>
                </a:r>
                <a:endParaRPr lang="en-GB" dirty="0"/>
              </a:p>
              <a:p>
                <a:r>
                  <a:rPr lang="en-GB" dirty="0" smtClean="0"/>
                  <a:t>Algorithms:</a:t>
                </a:r>
              </a:p>
              <a:p>
                <a:pPr lvl="1"/>
                <a:r>
                  <a:rPr lang="en-GB" dirty="0" smtClean="0"/>
                  <a:t>A flexible combination of supervised and unsupervised algorithms 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282543" cy="4351338"/>
              </a:xfrm>
              <a:blipFill>
                <a:blip r:embed="rId3"/>
                <a:stretch>
                  <a:fillRect l="-1508" t="-3081" r="-1759" b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458" name="Picture 2" descr="https://3qeqpr26caki16dnhd19sv6by6v-wpengine.netdna-ssl.com/wp-content/uploads/2013/11/Semi-supervised-Learning-Algorithm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772" y="1825625"/>
            <a:ext cx="3331028" cy="390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2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and Machine Learning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028382" cy="4351338"/>
          </a:xfrm>
        </p:spPr>
        <p:txBody>
          <a:bodyPr/>
          <a:lstStyle/>
          <a:p>
            <a:r>
              <a:rPr lang="en-GB" dirty="0" smtClean="0"/>
              <a:t>AI systems were mostly </a:t>
            </a:r>
            <a:r>
              <a:rPr lang="en-GB" b="1" dirty="0" smtClean="0"/>
              <a:t>rule-based</a:t>
            </a:r>
            <a:endParaRPr lang="en-GB" dirty="0"/>
          </a:p>
          <a:p>
            <a:pPr lvl="1"/>
            <a:r>
              <a:rPr lang="en-GB" dirty="0" smtClean="0"/>
              <a:t>i.e. depended on hand-crafted rules</a:t>
            </a:r>
          </a:p>
          <a:p>
            <a:r>
              <a:rPr lang="en-GB" dirty="0" smtClean="0"/>
              <a:t>Machine learning </a:t>
            </a:r>
            <a:r>
              <a:rPr lang="en-GB" dirty="0"/>
              <a:t>drives </a:t>
            </a:r>
            <a:r>
              <a:rPr lang="en-GB" dirty="0" smtClean="0"/>
              <a:t>AI</a:t>
            </a:r>
          </a:p>
          <a:p>
            <a:pPr lvl="1"/>
            <a:r>
              <a:rPr lang="en-GB" dirty="0" smtClean="0"/>
              <a:t>Learning algorithms create a logical mapping from data to output</a:t>
            </a:r>
          </a:p>
          <a:p>
            <a:r>
              <a:rPr lang="en-GB" dirty="0" smtClean="0"/>
              <a:t>Deep learning:</a:t>
            </a:r>
          </a:p>
          <a:p>
            <a:pPr lvl="1"/>
            <a:r>
              <a:rPr lang="en-GB" dirty="0" smtClean="0"/>
              <a:t>a subset of ML with additional layers to learn deeper representations data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6" name="Oval 5"/>
          <p:cNvSpPr/>
          <p:nvPr/>
        </p:nvSpPr>
        <p:spPr>
          <a:xfrm>
            <a:off x="7135968" y="1825625"/>
            <a:ext cx="4217832" cy="4069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7634487" y="2730321"/>
            <a:ext cx="3254600" cy="316502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8054392" y="3644714"/>
            <a:ext cx="2390376" cy="2247363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854501" y="2211410"/>
            <a:ext cx="278076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Artificial Intelligence</a:t>
            </a:r>
            <a:endParaRPr 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854501" y="3065709"/>
            <a:ext cx="278076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Machine Learning</a:t>
            </a:r>
            <a:endParaRPr 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03652" y="4480529"/>
            <a:ext cx="187173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Deep Learning</a:t>
            </a:r>
            <a:endParaRPr 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956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10 minutes break &amp; Question Time</a:t>
            </a:r>
            <a:br>
              <a:rPr lang="en-GB" dirty="0" smtClean="0"/>
            </a:br>
            <a:r>
              <a:rPr lang="en-GB" sz="3200" b="1" dirty="0" smtClean="0"/>
              <a:t>Next</a:t>
            </a:r>
            <a:r>
              <a:rPr lang="en-GB" sz="3200" dirty="0" smtClean="0"/>
              <a:t>: Machine Learning for NLP</a:t>
            </a:r>
            <a:endParaRPr lang="en-GB" dirty="0"/>
          </a:p>
        </p:txBody>
      </p:sp>
      <p:pic>
        <p:nvPicPr>
          <p:cNvPr id="3" name="Picture 2" descr="Question Mark Response · Free image on Pixaba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93" y="3970117"/>
            <a:ext cx="2328544" cy="2328544"/>
          </a:xfrm>
          <a:prstGeom prst="rect">
            <a:avLst/>
          </a:prstGeom>
        </p:spPr>
      </p:pic>
      <p:pic>
        <p:nvPicPr>
          <p:cNvPr id="4" name="Picture 3" descr="CoffeeBreak. by KmyGraphic on DeviantAr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190" y="3759995"/>
            <a:ext cx="2538666" cy="2538666"/>
          </a:xfrm>
          <a:prstGeom prst="rect">
            <a:avLst/>
          </a:prstGeom>
        </p:spPr>
      </p:pic>
      <p:pic>
        <p:nvPicPr>
          <p:cNvPr id="2050" name="Picture 2" descr="Broadcasting Coffee Break Sticker by Stream My Event for iOS &amp; Android |  GIPHY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309" y="3208966"/>
            <a:ext cx="3089695" cy="3089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19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57084-0CF0-49B5-A390-29CF6B9B69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940" y="2205022"/>
            <a:ext cx="5093460" cy="1399152"/>
          </a:xfrm>
        </p:spPr>
        <p:txBody>
          <a:bodyPr>
            <a:normAutofit/>
          </a:bodyPr>
          <a:lstStyle/>
          <a:p>
            <a:r>
              <a:rPr lang="en-GB" dirty="0" smtClean="0"/>
              <a:t>Machine Learning for NLP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302CC0-6D72-4124-9C61-29F07991B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46</a:t>
            </a:fld>
            <a:endParaRPr lang="en-GB"/>
          </a:p>
        </p:txBody>
      </p:sp>
      <p:pic>
        <p:nvPicPr>
          <p:cNvPr id="6" name="Picture 2" descr="What Is Natural Language Processing and How Does It Work? | SwissCognitive  - The Global AI Hu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571" y="2462769"/>
            <a:ext cx="6086200" cy="348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868011" y="6016660"/>
            <a:ext cx="3324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hlinkClick r:id="rId3"/>
              </a:rPr>
              <a:t>Machine Learning </a:t>
            </a:r>
            <a:r>
              <a:rPr lang="en-GB" sz="1600" dirty="0" err="1" smtClean="0">
                <a:hlinkClick r:id="rId3"/>
              </a:rPr>
              <a:t>RoadMap</a:t>
            </a:r>
            <a:r>
              <a:rPr lang="en-GB" sz="1600" dirty="0" smtClean="0">
                <a:hlinkClick r:id="rId3"/>
              </a:rPr>
              <a:t> YouTube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91918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Supervised ML for Text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47</a:t>
            </a:fld>
            <a:endParaRPr lang="en-GB"/>
          </a:p>
        </p:txBody>
      </p:sp>
      <p:pic>
        <p:nvPicPr>
          <p:cNvPr id="1026" name="Picture 2" descr="../images/supervised-classification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379" y="2011744"/>
            <a:ext cx="7306932" cy="376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9681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Supervised ML for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Key components of the supervised ML include</a:t>
            </a:r>
          </a:p>
          <a:p>
            <a:r>
              <a:rPr lang="en-GB" dirty="0" smtClean="0"/>
              <a:t>input (</a:t>
            </a:r>
            <a:r>
              <a:rPr lang="en-GB" b="1" dirty="0" smtClean="0"/>
              <a:t>training</a:t>
            </a:r>
            <a:r>
              <a:rPr lang="en-GB" dirty="0" smtClean="0"/>
              <a:t>) data (instances)</a:t>
            </a:r>
          </a:p>
          <a:p>
            <a:r>
              <a:rPr lang="en-GB" dirty="0" smtClean="0"/>
              <a:t>Correct </a:t>
            </a:r>
            <a:r>
              <a:rPr lang="en-GB" b="1" dirty="0" smtClean="0"/>
              <a:t>labels</a:t>
            </a:r>
          </a:p>
          <a:p>
            <a:r>
              <a:rPr lang="en-GB" b="1" dirty="0" smtClean="0"/>
              <a:t>Feature extractor</a:t>
            </a:r>
          </a:p>
          <a:p>
            <a:r>
              <a:rPr lang="en-GB" dirty="0" smtClean="0"/>
              <a:t>Machine </a:t>
            </a:r>
            <a:r>
              <a:rPr lang="en-GB" b="1" dirty="0" smtClean="0"/>
              <a:t>learning</a:t>
            </a:r>
            <a:r>
              <a:rPr lang="en-GB" dirty="0" smtClean="0"/>
              <a:t> </a:t>
            </a:r>
            <a:r>
              <a:rPr lang="en-GB" b="1" dirty="0" smtClean="0"/>
              <a:t>algorithm</a:t>
            </a:r>
            <a:r>
              <a:rPr lang="en-GB" dirty="0" smtClean="0"/>
              <a:t> </a:t>
            </a:r>
          </a:p>
          <a:p>
            <a:r>
              <a:rPr lang="en-GB" dirty="0" smtClean="0"/>
              <a:t>Classifier </a:t>
            </a:r>
            <a:r>
              <a:rPr lang="en-GB" b="1" dirty="0" smtClean="0"/>
              <a:t>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48</a:t>
            </a:fld>
            <a:endParaRPr lang="en-GB"/>
          </a:p>
        </p:txBody>
      </p:sp>
      <p:pic>
        <p:nvPicPr>
          <p:cNvPr id="5" name="Picture 2" descr="../images/supervised-classific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054" y="2754775"/>
            <a:ext cx="6224074" cy="321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1639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Supervised ML for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Key components of the supervised ML include</a:t>
            </a:r>
          </a:p>
          <a:p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input (</a:t>
            </a:r>
            <a:r>
              <a:rPr lang="en-GB" b="1" dirty="0" smtClean="0">
                <a:solidFill>
                  <a:schemeClr val="bg1">
                    <a:lumMod val="65000"/>
                  </a:schemeClr>
                </a:solidFill>
              </a:rPr>
              <a:t>training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) data (instances)</a:t>
            </a:r>
          </a:p>
          <a:p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Correct </a:t>
            </a:r>
            <a:r>
              <a:rPr lang="en-GB" b="1" dirty="0" smtClean="0">
                <a:solidFill>
                  <a:schemeClr val="bg1">
                    <a:lumMod val="65000"/>
                  </a:schemeClr>
                </a:solidFill>
              </a:rPr>
              <a:t>labels</a:t>
            </a:r>
          </a:p>
          <a:p>
            <a:r>
              <a:rPr lang="en-GB" b="1" dirty="0" smtClean="0">
                <a:solidFill>
                  <a:srgbClr val="FF0000"/>
                </a:solidFill>
              </a:rPr>
              <a:t>Feature extractor</a:t>
            </a:r>
          </a:p>
          <a:p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Machine </a:t>
            </a:r>
            <a:r>
              <a:rPr lang="en-GB" b="1" dirty="0" smtClean="0">
                <a:solidFill>
                  <a:schemeClr val="bg1">
                    <a:lumMod val="65000"/>
                  </a:schemeClr>
                </a:solidFill>
              </a:rPr>
              <a:t>learning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 smtClean="0">
                <a:solidFill>
                  <a:schemeClr val="bg1">
                    <a:lumMod val="65000"/>
                  </a:schemeClr>
                </a:solidFill>
              </a:rPr>
              <a:t>algorithm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Classifier </a:t>
            </a:r>
            <a:r>
              <a:rPr lang="en-GB" b="1" dirty="0" smtClean="0">
                <a:solidFill>
                  <a:schemeClr val="bg1">
                    <a:lumMod val="65000"/>
                  </a:schemeClr>
                </a:solidFill>
              </a:rPr>
              <a:t>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49</a:t>
            </a:fld>
            <a:endParaRPr lang="en-GB"/>
          </a:p>
        </p:txBody>
      </p:sp>
      <p:pic>
        <p:nvPicPr>
          <p:cNvPr id="5" name="Picture 2" descr="../images/supervised-classific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054" y="2754775"/>
            <a:ext cx="6224074" cy="321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895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NLP?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4371" y="2314575"/>
            <a:ext cx="9307282" cy="38623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25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Feature Extraction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/>
              <a:t>Features</a:t>
            </a:r>
            <a:r>
              <a:rPr lang="en-GB" dirty="0" smtClean="0"/>
              <a:t> are the key ingredients for creating data instances for  training machine learning models</a:t>
            </a:r>
          </a:p>
          <a:p>
            <a:r>
              <a:rPr lang="en-GB" b="1" dirty="0" smtClean="0"/>
              <a:t>Feature extraction</a:t>
            </a:r>
            <a:r>
              <a:rPr lang="en-GB" dirty="0" smtClean="0"/>
              <a:t> in NLP involves detecting patterns in text that can help in building an accurate model.</a:t>
            </a:r>
          </a:p>
          <a:p>
            <a:pPr lvl="1"/>
            <a:r>
              <a:rPr lang="en-GB" b="1" dirty="0" smtClean="0"/>
              <a:t>POS-tagging: </a:t>
            </a:r>
            <a:r>
              <a:rPr lang="en-GB" dirty="0" smtClean="0"/>
              <a:t>Words </a:t>
            </a:r>
            <a:r>
              <a:rPr lang="en-GB" dirty="0"/>
              <a:t>ending in </a:t>
            </a:r>
            <a:r>
              <a:rPr lang="en-GB" i="1" dirty="0"/>
              <a:t>-</a:t>
            </a:r>
            <a:r>
              <a:rPr lang="en-GB" i="1" dirty="0" err="1"/>
              <a:t>ed</a:t>
            </a:r>
            <a:r>
              <a:rPr lang="en-GB" dirty="0"/>
              <a:t> tend to be past tense verbs</a:t>
            </a:r>
            <a:r>
              <a:rPr lang="en-GB" i="1" dirty="0" smtClean="0"/>
              <a:t>.</a:t>
            </a:r>
          </a:p>
          <a:p>
            <a:pPr lvl="1"/>
            <a:r>
              <a:rPr lang="en-GB" b="1" dirty="0" smtClean="0"/>
              <a:t>Document classification:</a:t>
            </a:r>
            <a:r>
              <a:rPr lang="en-GB" b="1" dirty="0"/>
              <a:t> </a:t>
            </a:r>
            <a:r>
              <a:rPr lang="en-GB" dirty="0"/>
              <a:t>Frequent use of </a:t>
            </a:r>
            <a:r>
              <a:rPr lang="en-GB" i="1" dirty="0"/>
              <a:t>will</a:t>
            </a:r>
            <a:r>
              <a:rPr lang="en-GB" dirty="0"/>
              <a:t> is indicative of news </a:t>
            </a:r>
            <a:r>
              <a:rPr lang="en-GB" dirty="0" smtClean="0"/>
              <a:t>text</a:t>
            </a:r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99574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Feature Extraction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</a:t>
            </a:r>
            <a:r>
              <a:rPr lang="en-GB" b="1" dirty="0"/>
              <a:t>feature extractor</a:t>
            </a:r>
            <a:r>
              <a:rPr lang="en-GB" dirty="0"/>
              <a:t> </a:t>
            </a:r>
            <a:r>
              <a:rPr lang="en-GB" dirty="0" smtClean="0"/>
              <a:t>is a function that converts </a:t>
            </a:r>
            <a:r>
              <a:rPr lang="en-GB" dirty="0"/>
              <a:t>each input value to a </a:t>
            </a:r>
            <a:r>
              <a:rPr lang="en-GB" i="1" dirty="0"/>
              <a:t>feature </a:t>
            </a:r>
            <a:r>
              <a:rPr lang="en-GB" i="1" dirty="0" smtClean="0"/>
              <a:t>set.</a:t>
            </a:r>
          </a:p>
          <a:p>
            <a:r>
              <a:rPr lang="en-GB" dirty="0" smtClean="0"/>
              <a:t>Choosing simple features often gives good results but careful crafting the features can improve the result significantly</a:t>
            </a:r>
          </a:p>
          <a:p>
            <a:r>
              <a:rPr lang="en-GB" dirty="0" smtClean="0"/>
              <a:t>Wrong features could lead to poor performance.</a:t>
            </a:r>
          </a:p>
          <a:p>
            <a:r>
              <a:rPr lang="en-GB" dirty="0"/>
              <a:t>Too many features could lead to </a:t>
            </a:r>
            <a:r>
              <a:rPr lang="en-GB" b="1" dirty="0"/>
              <a:t>overfitting</a:t>
            </a:r>
            <a:r>
              <a:rPr lang="en-GB" dirty="0"/>
              <a:t>.</a:t>
            </a:r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94993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64" y="185195"/>
            <a:ext cx="1178417" cy="127780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 smtClean="0"/>
              <a:t>	What’s in a name?</a:t>
            </a:r>
            <a:endParaRPr lang="en-GB" sz="44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The </a:t>
            </a:r>
            <a:r>
              <a:rPr lang="en-GB" dirty="0" smtClean="0">
                <a:hlinkClick r:id="rId3"/>
              </a:rPr>
              <a:t>NLTK data</a:t>
            </a:r>
            <a:r>
              <a:rPr lang="en-GB" dirty="0" smtClean="0"/>
              <a:t> contains the </a:t>
            </a:r>
            <a:r>
              <a:rPr lang="en-GB" b="1" dirty="0" smtClean="0">
                <a:latin typeface="Bookman Old Style" panose="02050604050505020204" pitchFamily="18" charset="0"/>
                <a:ea typeface="Cambria" panose="02040503050406030204" pitchFamily="18" charset="0"/>
              </a:rPr>
              <a:t>Name</a:t>
            </a:r>
            <a:r>
              <a:rPr lang="en-GB" dirty="0" smtClean="0"/>
              <a:t> corpus, a collection of about 8k male and female names. Below are 10 of the names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Could you tell what gender each of the names is?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download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smtClean="0">
                <a:ln>
                  <a:noFill/>
                </a:ln>
                <a:solidFill>
                  <a:srgbClr val="C65D09"/>
                </a:solidFill>
                <a:effectLst/>
                <a:latin typeface="Arial Unicode MS"/>
              </a:rPr>
              <a:t>&gt;&gt;&gt; </a:t>
            </a:r>
            <a:r>
              <a:rPr kumimoji="0" lang="en-US" altLang="en-US" sz="1000" b="1" i="0" u="none" strike="noStrike" cap="none" normalizeH="0" baseline="0" smtClean="0">
                <a:ln>
                  <a:noFill/>
                </a:ln>
                <a:solidFill>
                  <a:srgbClr val="007020"/>
                </a:solidFill>
                <a:effectLst/>
                <a:latin typeface="Arial Unicode MS"/>
              </a:rPr>
              <a:t>import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1" i="0" u="none" strike="noStrike" cap="none" normalizeH="0" baseline="0" smtClean="0">
                <a:ln>
                  <a:noFill/>
                </a:ln>
                <a:solidFill>
                  <a:srgbClr val="0E84B5"/>
                </a:solidFill>
                <a:effectLst/>
                <a:latin typeface="Arial Unicode MS"/>
              </a:rPr>
              <a:t>nltk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1" i="0" u="none" strike="noStrike" cap="none" normalizeH="0" baseline="0" smtClean="0">
                <a:ln>
                  <a:noFill/>
                </a:ln>
                <a:solidFill>
                  <a:srgbClr val="C65D09"/>
                </a:solidFill>
                <a:effectLst/>
                <a:latin typeface="Arial Unicode MS"/>
              </a:rPr>
              <a:t>&gt;&gt;&gt;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nltk</a:t>
            </a: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download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()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44825"/>
              </p:ext>
            </p:extLst>
          </p:nvPr>
        </p:nvGraphicFramePr>
        <p:xfrm>
          <a:off x="2878881" y="3318376"/>
          <a:ext cx="626511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32">
                  <a:extLst>
                    <a:ext uri="{9D8B030D-6E8A-4147-A177-3AD203B41FA5}">
                      <a16:colId xmlns:a16="http://schemas.microsoft.com/office/drawing/2014/main" val="1377687099"/>
                    </a:ext>
                  </a:extLst>
                </a:gridCol>
                <a:gridCol w="649219">
                  <a:extLst>
                    <a:ext uri="{9D8B030D-6E8A-4147-A177-3AD203B41FA5}">
                      <a16:colId xmlns:a16="http://schemas.microsoft.com/office/drawing/2014/main" val="817979887"/>
                    </a:ext>
                  </a:extLst>
                </a:gridCol>
                <a:gridCol w="902825">
                  <a:extLst>
                    <a:ext uri="{9D8B030D-6E8A-4147-A177-3AD203B41FA5}">
                      <a16:colId xmlns:a16="http://schemas.microsoft.com/office/drawing/2014/main" val="2025854348"/>
                    </a:ext>
                  </a:extLst>
                </a:gridCol>
                <a:gridCol w="590309">
                  <a:extLst>
                    <a:ext uri="{9D8B030D-6E8A-4147-A177-3AD203B41FA5}">
                      <a16:colId xmlns:a16="http://schemas.microsoft.com/office/drawing/2014/main" val="890652673"/>
                    </a:ext>
                  </a:extLst>
                </a:gridCol>
                <a:gridCol w="1018572">
                  <a:extLst>
                    <a:ext uri="{9D8B030D-6E8A-4147-A177-3AD203B41FA5}">
                      <a16:colId xmlns:a16="http://schemas.microsoft.com/office/drawing/2014/main" val="2651572270"/>
                    </a:ext>
                  </a:extLst>
                </a:gridCol>
                <a:gridCol w="613458">
                  <a:extLst>
                    <a:ext uri="{9D8B030D-6E8A-4147-A177-3AD203B41FA5}">
                      <a16:colId xmlns:a16="http://schemas.microsoft.com/office/drawing/2014/main" val="3414810378"/>
                    </a:ext>
                  </a:extLst>
                </a:gridCol>
                <a:gridCol w="1030147">
                  <a:extLst>
                    <a:ext uri="{9D8B030D-6E8A-4147-A177-3AD203B41FA5}">
                      <a16:colId xmlns:a16="http://schemas.microsoft.com/office/drawing/2014/main" val="2533589220"/>
                    </a:ext>
                  </a:extLst>
                </a:gridCol>
                <a:gridCol w="659757">
                  <a:extLst>
                    <a:ext uri="{9D8B030D-6E8A-4147-A177-3AD203B41FA5}">
                      <a16:colId xmlns:a16="http://schemas.microsoft.com/office/drawing/2014/main" val="20344956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Name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M/F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Name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M/F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Name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M/F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Name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M/F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115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smtClean="0"/>
                        <a:t>Abbey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Eddie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Jaime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err="1" smtClean="0"/>
                        <a:t>Nickie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625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smtClean="0"/>
                        <a:t>Barrie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Frank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Kellen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Ollie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892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smtClean="0"/>
                        <a:t>Cary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Gabriel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Lanny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Quentin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71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smtClean="0"/>
                        <a:t>Daniel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Haley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 smtClean="0"/>
                        <a:t>Maddie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Regan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074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084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64" y="185195"/>
            <a:ext cx="1178417" cy="127780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 smtClean="0"/>
              <a:t>	What’s in a name?</a:t>
            </a:r>
            <a:endParaRPr lang="en-GB" sz="44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The </a:t>
            </a:r>
            <a:r>
              <a:rPr lang="en-GB" dirty="0" smtClean="0">
                <a:hlinkClick r:id="rId3"/>
              </a:rPr>
              <a:t>NLTK data</a:t>
            </a:r>
            <a:r>
              <a:rPr lang="en-GB" dirty="0" smtClean="0"/>
              <a:t> contains the </a:t>
            </a:r>
            <a:r>
              <a:rPr lang="en-GB" b="1" dirty="0" smtClean="0">
                <a:latin typeface="Bookman Old Style" panose="02050604050505020204" pitchFamily="18" charset="0"/>
                <a:ea typeface="Cambria" panose="02040503050406030204" pitchFamily="18" charset="0"/>
              </a:rPr>
              <a:t>Name</a:t>
            </a:r>
            <a:r>
              <a:rPr lang="en-GB" dirty="0" smtClean="0"/>
              <a:t> corpus, a collection of about 8k male and female names. Below are 10 of the names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Could you tell what gender each of the names is? </a:t>
            </a:r>
          </a:p>
          <a:p>
            <a:pPr lvl="1"/>
            <a:r>
              <a:rPr lang="en-GB" dirty="0" smtClean="0"/>
              <a:t>Answer: </a:t>
            </a:r>
            <a:r>
              <a:rPr lang="en-GB" b="1" dirty="0" smtClean="0"/>
              <a:t>Each name can be both male or female?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download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smtClean="0">
                <a:ln>
                  <a:noFill/>
                </a:ln>
                <a:solidFill>
                  <a:srgbClr val="C65D09"/>
                </a:solidFill>
                <a:effectLst/>
                <a:latin typeface="Arial Unicode MS"/>
              </a:rPr>
              <a:t>&gt;&gt;&gt; </a:t>
            </a:r>
            <a:r>
              <a:rPr kumimoji="0" lang="en-US" altLang="en-US" sz="1000" b="1" i="0" u="none" strike="noStrike" cap="none" normalizeH="0" baseline="0" smtClean="0">
                <a:ln>
                  <a:noFill/>
                </a:ln>
                <a:solidFill>
                  <a:srgbClr val="007020"/>
                </a:solidFill>
                <a:effectLst/>
                <a:latin typeface="Arial Unicode MS"/>
              </a:rPr>
              <a:t>import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1" i="0" u="none" strike="noStrike" cap="none" normalizeH="0" baseline="0" smtClean="0">
                <a:ln>
                  <a:noFill/>
                </a:ln>
                <a:solidFill>
                  <a:srgbClr val="0E84B5"/>
                </a:solidFill>
                <a:effectLst/>
                <a:latin typeface="Arial Unicode MS"/>
              </a:rPr>
              <a:t>nltk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1" i="0" u="none" strike="noStrike" cap="none" normalizeH="0" baseline="0" smtClean="0">
                <a:ln>
                  <a:noFill/>
                </a:ln>
                <a:solidFill>
                  <a:srgbClr val="C65D09"/>
                </a:solidFill>
                <a:effectLst/>
                <a:latin typeface="Arial Unicode MS"/>
              </a:rPr>
              <a:t>&gt;&gt;&gt;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nltk</a:t>
            </a: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download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()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44825"/>
              </p:ext>
            </p:extLst>
          </p:nvPr>
        </p:nvGraphicFramePr>
        <p:xfrm>
          <a:off x="2878881" y="3318376"/>
          <a:ext cx="626511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32">
                  <a:extLst>
                    <a:ext uri="{9D8B030D-6E8A-4147-A177-3AD203B41FA5}">
                      <a16:colId xmlns:a16="http://schemas.microsoft.com/office/drawing/2014/main" val="1377687099"/>
                    </a:ext>
                  </a:extLst>
                </a:gridCol>
                <a:gridCol w="649219">
                  <a:extLst>
                    <a:ext uri="{9D8B030D-6E8A-4147-A177-3AD203B41FA5}">
                      <a16:colId xmlns:a16="http://schemas.microsoft.com/office/drawing/2014/main" val="817979887"/>
                    </a:ext>
                  </a:extLst>
                </a:gridCol>
                <a:gridCol w="902825">
                  <a:extLst>
                    <a:ext uri="{9D8B030D-6E8A-4147-A177-3AD203B41FA5}">
                      <a16:colId xmlns:a16="http://schemas.microsoft.com/office/drawing/2014/main" val="2025854348"/>
                    </a:ext>
                  </a:extLst>
                </a:gridCol>
                <a:gridCol w="590309">
                  <a:extLst>
                    <a:ext uri="{9D8B030D-6E8A-4147-A177-3AD203B41FA5}">
                      <a16:colId xmlns:a16="http://schemas.microsoft.com/office/drawing/2014/main" val="890652673"/>
                    </a:ext>
                  </a:extLst>
                </a:gridCol>
                <a:gridCol w="1018572">
                  <a:extLst>
                    <a:ext uri="{9D8B030D-6E8A-4147-A177-3AD203B41FA5}">
                      <a16:colId xmlns:a16="http://schemas.microsoft.com/office/drawing/2014/main" val="2651572270"/>
                    </a:ext>
                  </a:extLst>
                </a:gridCol>
                <a:gridCol w="613458">
                  <a:extLst>
                    <a:ext uri="{9D8B030D-6E8A-4147-A177-3AD203B41FA5}">
                      <a16:colId xmlns:a16="http://schemas.microsoft.com/office/drawing/2014/main" val="3414810378"/>
                    </a:ext>
                  </a:extLst>
                </a:gridCol>
                <a:gridCol w="1030147">
                  <a:extLst>
                    <a:ext uri="{9D8B030D-6E8A-4147-A177-3AD203B41FA5}">
                      <a16:colId xmlns:a16="http://schemas.microsoft.com/office/drawing/2014/main" val="2533589220"/>
                    </a:ext>
                  </a:extLst>
                </a:gridCol>
                <a:gridCol w="659757">
                  <a:extLst>
                    <a:ext uri="{9D8B030D-6E8A-4147-A177-3AD203B41FA5}">
                      <a16:colId xmlns:a16="http://schemas.microsoft.com/office/drawing/2014/main" val="20344956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Name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M/F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Name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M/F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Name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M/F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Name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M/F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115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smtClean="0"/>
                        <a:t>Abbey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Eddie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Jaime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err="1" smtClean="0"/>
                        <a:t>Nickie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625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smtClean="0"/>
                        <a:t>Barrie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Frank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Kellen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Ollie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892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smtClean="0"/>
                        <a:t>Cary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Gabriel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Lanny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Quentin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71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smtClean="0"/>
                        <a:t>Daniel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Haley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 smtClean="0"/>
                        <a:t>Maddie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Regan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074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849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Gender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How do we train a model that can make a good guess of the gender of a name?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17508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802" y="2532323"/>
            <a:ext cx="6471214" cy="4041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Gender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How do we train a model that can make a good guess of the gender of a name?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8320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802" y="2532323"/>
            <a:ext cx="6471214" cy="4041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Gender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How do we train a model that can make a good guess of the gender of a name?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56</a:t>
            </a:fld>
            <a:endParaRPr lang="en-GB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18497" y="3409844"/>
            <a:ext cx="4378535" cy="27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AEB4B9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EB4B9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EB4B9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EB4B9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EB4B9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Female names more likely to end in </a:t>
            </a:r>
            <a:r>
              <a:rPr lang="en-GB" b="1" dirty="0" smtClean="0"/>
              <a:t>a</a:t>
            </a:r>
            <a:r>
              <a:rPr lang="en-GB" dirty="0" smtClean="0"/>
              <a:t>, </a:t>
            </a:r>
            <a:r>
              <a:rPr lang="en-GB" b="1" dirty="0" smtClean="0"/>
              <a:t>e</a:t>
            </a:r>
            <a:r>
              <a:rPr lang="en-GB" dirty="0" smtClean="0"/>
              <a:t> and </a:t>
            </a:r>
            <a:r>
              <a:rPr lang="en-GB" b="1" dirty="0" smtClean="0"/>
              <a:t>I</a:t>
            </a:r>
          </a:p>
          <a:p>
            <a:r>
              <a:rPr lang="en-GB" dirty="0" smtClean="0"/>
              <a:t>Male names more likely to end in </a:t>
            </a:r>
            <a:r>
              <a:rPr lang="en-GB" b="1" dirty="0" smtClean="0"/>
              <a:t>k, o, r, s </a:t>
            </a:r>
            <a:r>
              <a:rPr lang="en-GB" dirty="0" smtClean="0"/>
              <a:t>and </a:t>
            </a:r>
            <a:r>
              <a:rPr lang="en-GB" b="1" dirty="0" smtClean="0"/>
              <a:t>t</a:t>
            </a:r>
          </a:p>
          <a:p>
            <a:r>
              <a:rPr lang="en-GB" i="1" dirty="0" smtClean="0"/>
              <a:t>Can we extract this feature for training the classifier?</a:t>
            </a:r>
            <a:endParaRPr lang="en-GB" b="1" i="1" dirty="0"/>
          </a:p>
        </p:txBody>
      </p:sp>
    </p:spTree>
    <p:extLst>
      <p:ext uri="{BB962C8B-B14F-4D97-AF65-F5344CB8AC3E}">
        <p14:creationId xmlns:p14="http://schemas.microsoft.com/office/powerpoint/2010/main" val="3715071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 – Importing the </a:t>
            </a:r>
            <a:r>
              <a:rPr lang="en-GB" b="1" dirty="0" smtClean="0"/>
              <a:t>names</a:t>
            </a:r>
            <a:r>
              <a:rPr lang="en-GB" dirty="0" smtClean="0"/>
              <a:t> corpus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 can import `</a:t>
            </a:r>
            <a:r>
              <a:rPr lang="en-GB" dirty="0" err="1" smtClean="0"/>
              <a:t>nltk</a:t>
            </a:r>
            <a:r>
              <a:rPr lang="en-GB" dirty="0" smtClean="0"/>
              <a:t>` and download the `names` corpus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57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967" y="3127695"/>
            <a:ext cx="5548251" cy="1849417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654385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 – Names in both lists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 can also look at the names in both lists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58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129" y="3051112"/>
            <a:ext cx="7654462" cy="230475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769567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 – Distribution of last letters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 can plot the distribution of last names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59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418" y="3137170"/>
            <a:ext cx="6686699" cy="213263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91723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Who is on the internet?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3774" y="2313991"/>
            <a:ext cx="4822699" cy="328324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 smtClean="0"/>
              <a:t>By the end of Jan 2021</a:t>
            </a:r>
          </a:p>
          <a:p>
            <a:r>
              <a:rPr lang="en-GB" b="1" dirty="0" smtClean="0"/>
              <a:t>7.83bn </a:t>
            </a:r>
            <a:r>
              <a:rPr lang="en-GB" dirty="0" smtClean="0"/>
              <a:t>people on earth</a:t>
            </a:r>
          </a:p>
          <a:p>
            <a:r>
              <a:rPr lang="en-GB" b="1" dirty="0" smtClean="0"/>
              <a:t>5.22bn</a:t>
            </a:r>
            <a:r>
              <a:rPr lang="en-GB" dirty="0" smtClean="0"/>
              <a:t> </a:t>
            </a:r>
            <a:r>
              <a:rPr lang="en-GB" dirty="0"/>
              <a:t>mobile phone were active</a:t>
            </a:r>
          </a:p>
          <a:p>
            <a:pPr lvl="1"/>
            <a:r>
              <a:rPr lang="en-GB" b="1" dirty="0"/>
              <a:t>4.91</a:t>
            </a:r>
            <a:r>
              <a:rPr lang="en-GB" dirty="0"/>
              <a:t>bn by end of 2017</a:t>
            </a:r>
          </a:p>
          <a:p>
            <a:r>
              <a:rPr lang="en-GB" b="1" dirty="0" smtClean="0"/>
              <a:t>4.66bn</a:t>
            </a:r>
            <a:r>
              <a:rPr lang="en-GB" dirty="0" smtClean="0"/>
              <a:t> people were online</a:t>
            </a:r>
          </a:p>
          <a:p>
            <a:pPr lvl="1"/>
            <a:r>
              <a:rPr lang="en-GB" b="1" dirty="0" smtClean="0"/>
              <a:t>3.8bn</a:t>
            </a:r>
            <a:r>
              <a:rPr lang="en-GB" dirty="0" smtClean="0"/>
              <a:t> by end of 2017</a:t>
            </a:r>
          </a:p>
          <a:p>
            <a:r>
              <a:rPr lang="en-GB" b="1" dirty="0" smtClean="0"/>
              <a:t>4.20bn</a:t>
            </a:r>
            <a:r>
              <a:rPr lang="en-GB" dirty="0" smtClean="0"/>
              <a:t> social media users</a:t>
            </a:r>
          </a:p>
          <a:p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5992912" y="6142623"/>
            <a:ext cx="5463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https://www.nodegraph.se/how-much-data-is-on-the-internet/</a:t>
            </a:r>
          </a:p>
        </p:txBody>
      </p:sp>
      <p:pic>
        <p:nvPicPr>
          <p:cNvPr id="13" name="Picture 2" descr="Global Digital Overview January 2021 DataReporta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19981" r="4910" b="11513"/>
          <a:stretch/>
        </p:blipFill>
        <p:spPr bwMode="auto">
          <a:xfrm>
            <a:off x="5606473" y="2611024"/>
            <a:ext cx="5578763" cy="240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606474" y="2611024"/>
            <a:ext cx="1366982" cy="2405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6973456" y="2611024"/>
            <a:ext cx="1366982" cy="2405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8340438" y="2611024"/>
            <a:ext cx="1366982" cy="2405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9707420" y="2611024"/>
            <a:ext cx="1477816" cy="2405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894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 animBg="1"/>
      <p:bldP spid="19" grpId="0" animBg="1"/>
      <p:bldP spid="2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 – Distribution of last letters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 can plot the distribution of last names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60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418" y="3137170"/>
            <a:ext cx="6686699" cy="213263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386136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 – Create Feature Extractors (1)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 can create the feature extractor function </a:t>
            </a:r>
            <a:r>
              <a:rPr lang="en-GB" b="1" dirty="0" err="1" smtClean="0"/>
              <a:t>get_features</a:t>
            </a:r>
            <a:r>
              <a:rPr lang="en-GB" b="1" dirty="0" smtClean="0"/>
              <a:t>()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61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947" y="3275334"/>
            <a:ext cx="5740884" cy="1227218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3023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 – Create Feature Extractors 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 can create the feature extractor function </a:t>
            </a:r>
            <a:r>
              <a:rPr lang="en-GB" b="1" dirty="0" smtClean="0"/>
              <a:t>get_features2()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62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18" y="3020476"/>
            <a:ext cx="8453111" cy="245853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355973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 – Create Feature Extractors (3)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 can create the feature extractor function </a:t>
            </a:r>
            <a:r>
              <a:rPr lang="en-GB" b="1" dirty="0" smtClean="0"/>
              <a:t>get_features3()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63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979" y="3439859"/>
            <a:ext cx="7911185" cy="1078798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274211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 – Building the Training 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 can combine and shuffle the list to build the training data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64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27" y="3282848"/>
            <a:ext cx="10107679" cy="1416474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46136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 – </a:t>
            </a:r>
            <a:r>
              <a:rPr lang="en-GB" dirty="0" err="1" smtClean="0"/>
              <a:t>Train:Dev:Test</a:t>
            </a:r>
            <a:r>
              <a:rPr lang="en-GB" dirty="0" smtClean="0"/>
              <a:t> Split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 need to split our data into the training, development and testing sets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65</a:t>
            </a:fld>
            <a:endParaRPr lang="en-GB"/>
          </a:p>
        </p:txBody>
      </p:sp>
      <p:pic>
        <p:nvPicPr>
          <p:cNvPr id="8194" name="Picture 2" descr="../images/corpus-or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729" y="2935329"/>
            <a:ext cx="6418846" cy="334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7548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 – </a:t>
            </a:r>
            <a:r>
              <a:rPr lang="en-GB" dirty="0" err="1" smtClean="0"/>
              <a:t>Train:Dev:Test</a:t>
            </a:r>
            <a:r>
              <a:rPr lang="en-GB" dirty="0" smtClean="0"/>
              <a:t> Split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 need to split our data into the training, development and testing sets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66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011" y="3396013"/>
            <a:ext cx="5841532" cy="1510427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562051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 – Extracting Features from 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 need to apply the feature extractor to each of the data splits</a:t>
            </a:r>
          </a:p>
          <a:p>
            <a:r>
              <a:rPr lang="en-GB" dirty="0" smtClean="0"/>
              <a:t>We also have </a:t>
            </a:r>
            <a:r>
              <a:rPr lang="en-GB" b="1" dirty="0" smtClean="0"/>
              <a:t>gender_features2()</a:t>
            </a:r>
            <a:r>
              <a:rPr lang="en-GB" dirty="0" smtClean="0"/>
              <a:t> and </a:t>
            </a:r>
            <a:r>
              <a:rPr lang="en-GB" b="1" dirty="0" smtClean="0"/>
              <a:t>gender_features3()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67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067" y="3605887"/>
            <a:ext cx="9455404" cy="1357699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236204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 – Training and Testing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 train the classifier with the </a:t>
            </a:r>
            <a:r>
              <a:rPr lang="en-GB" b="1" dirty="0" err="1" smtClean="0"/>
              <a:t>train_set</a:t>
            </a:r>
            <a:r>
              <a:rPr lang="en-GB" dirty="0" smtClean="0"/>
              <a:t> using the  </a:t>
            </a:r>
            <a:r>
              <a:rPr lang="en-GB" b="1" dirty="0" err="1" smtClean="0"/>
              <a:t>nltk.NaiveBayesClassifier.train</a:t>
            </a:r>
            <a:r>
              <a:rPr lang="en-GB" b="1" dirty="0" smtClean="0"/>
              <a:t>() </a:t>
            </a:r>
            <a:r>
              <a:rPr lang="en-GB" dirty="0" smtClean="0"/>
              <a:t>function</a:t>
            </a:r>
            <a:endParaRPr lang="en-GB" b="1" dirty="0" smtClean="0"/>
          </a:p>
          <a:p>
            <a:r>
              <a:rPr lang="en-GB" dirty="0" smtClean="0"/>
              <a:t>We also test the classifier on the </a:t>
            </a:r>
            <a:r>
              <a:rPr lang="en-GB" b="1" dirty="0" err="1" smtClean="0"/>
              <a:t>devtest_set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68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323" y="3729739"/>
            <a:ext cx="7824330" cy="185072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980560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Online Demo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You can explore and extend these concepts on the </a:t>
            </a:r>
            <a:r>
              <a:rPr lang="en-GB" dirty="0" err="1" smtClean="0"/>
              <a:t>Colab</a:t>
            </a:r>
            <a:r>
              <a:rPr lang="en-GB" dirty="0" smtClean="0"/>
              <a:t> </a:t>
            </a:r>
            <a:r>
              <a:rPr lang="en-GB" dirty="0" err="1" smtClean="0"/>
              <a:t>Jupyter</a:t>
            </a:r>
            <a:r>
              <a:rPr lang="en-GB" dirty="0" smtClean="0"/>
              <a:t> Notebook below:</a:t>
            </a:r>
          </a:p>
          <a:p>
            <a:r>
              <a:rPr lang="en-GB" dirty="0" smtClean="0">
                <a:hlinkClick r:id="rId2"/>
              </a:rPr>
              <a:t>https</a:t>
            </a:r>
            <a:r>
              <a:rPr lang="en-GB" dirty="0">
                <a:hlinkClick r:id="rId2"/>
              </a:rPr>
              <a:t>://</a:t>
            </a:r>
            <a:r>
              <a:rPr lang="en-GB" dirty="0" smtClean="0">
                <a:hlinkClick r:id="rId2"/>
              </a:rPr>
              <a:t>github.com/IgnatiusEzeani/NLP-Lecture/blob/main/Week_18_Lecture_Demo.ipynb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816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happens every minute?</a:t>
            </a:r>
            <a:endParaRPr lang="en-GB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8312892"/>
              </p:ext>
            </p:extLst>
          </p:nvPr>
        </p:nvGraphicFramePr>
        <p:xfrm>
          <a:off x="552840" y="2352313"/>
          <a:ext cx="6733308" cy="3369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7801">
                  <a:extLst>
                    <a:ext uri="{9D8B030D-6E8A-4147-A177-3AD203B41FA5}">
                      <a16:colId xmlns:a16="http://schemas.microsoft.com/office/drawing/2014/main" val="777872803"/>
                    </a:ext>
                  </a:extLst>
                </a:gridCol>
                <a:gridCol w="1851071">
                  <a:extLst>
                    <a:ext uri="{9D8B030D-6E8A-4147-A177-3AD203B41FA5}">
                      <a16:colId xmlns:a16="http://schemas.microsoft.com/office/drawing/2014/main" val="2804406917"/>
                    </a:ext>
                  </a:extLst>
                </a:gridCol>
                <a:gridCol w="2244436">
                  <a:extLst>
                    <a:ext uri="{9D8B030D-6E8A-4147-A177-3AD203B41FA5}">
                      <a16:colId xmlns:a16="http://schemas.microsoft.com/office/drawing/2014/main" val="4235638640"/>
                    </a:ext>
                  </a:extLst>
                </a:gridCol>
              </a:tblGrid>
              <a:tr h="421178">
                <a:tc gridSpan="3">
                  <a:txBody>
                    <a:bodyPr/>
                    <a:lstStyle/>
                    <a:p>
                      <a:r>
                        <a:rPr lang="en-GB" dirty="0" smtClean="0"/>
                        <a:t>Every</a:t>
                      </a:r>
                      <a:r>
                        <a:rPr lang="en-GB" baseline="0" dirty="0" smtClean="0"/>
                        <a:t> 60 seconds… 2020 vs 2017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954786"/>
                  </a:ext>
                </a:extLst>
              </a:tr>
              <a:tr h="42117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2020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2017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195817"/>
                  </a:ext>
                </a:extLst>
              </a:tr>
              <a:tr h="421178">
                <a:tc>
                  <a:txBody>
                    <a:bodyPr/>
                    <a:lstStyle/>
                    <a:p>
                      <a:r>
                        <a:rPr lang="en-GB" dirty="0" smtClean="0"/>
                        <a:t>Emails sent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/>
                        <a:t>200 million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/>
                        <a:t>150 million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945353"/>
                  </a:ext>
                </a:extLst>
              </a:tr>
              <a:tr h="421178">
                <a:tc>
                  <a:txBody>
                    <a:bodyPr/>
                    <a:lstStyle/>
                    <a:p>
                      <a:r>
                        <a:rPr lang="en-GB" dirty="0" smtClean="0"/>
                        <a:t>Google</a:t>
                      </a:r>
                      <a:r>
                        <a:rPr lang="en-GB" baseline="0" dirty="0" smtClean="0"/>
                        <a:t> searches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/>
                        <a:t>4.2 million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/>
                        <a:t>3.8</a:t>
                      </a:r>
                      <a:r>
                        <a:rPr lang="en-GB" baseline="0" dirty="0" smtClean="0"/>
                        <a:t> million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203056"/>
                  </a:ext>
                </a:extLst>
              </a:tr>
              <a:tr h="421178">
                <a:tc>
                  <a:txBody>
                    <a:bodyPr/>
                    <a:lstStyle/>
                    <a:p>
                      <a:r>
                        <a:rPr lang="en-GB" dirty="0" smtClean="0"/>
                        <a:t>Tweets sent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/>
                        <a:t>480,000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/>
                        <a:t>448,800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5709080"/>
                  </a:ext>
                </a:extLst>
              </a:tr>
              <a:tr h="421178">
                <a:tc>
                  <a:txBody>
                    <a:bodyPr/>
                    <a:lstStyle/>
                    <a:p>
                      <a:r>
                        <a:rPr lang="en-GB" dirty="0" smtClean="0"/>
                        <a:t>Instagram images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/>
                        <a:t>60,000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/>
                        <a:t>66,000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0153"/>
                  </a:ext>
                </a:extLst>
              </a:tr>
              <a:tr h="421178">
                <a:tc>
                  <a:txBody>
                    <a:bodyPr/>
                    <a:lstStyle/>
                    <a:p>
                      <a:r>
                        <a:rPr lang="en-GB" dirty="0" smtClean="0"/>
                        <a:t>YouTube</a:t>
                      </a:r>
                      <a:r>
                        <a:rPr lang="en-GB" baseline="0" dirty="0" smtClean="0"/>
                        <a:t> video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/>
                        <a:t>4.7 million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/>
                        <a:t>4.4 million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753668"/>
                  </a:ext>
                </a:extLst>
              </a:tr>
              <a:tr h="421178">
                <a:tc>
                  <a:txBody>
                    <a:bodyPr/>
                    <a:lstStyle/>
                    <a:p>
                      <a:r>
                        <a:rPr lang="en-GB" dirty="0" smtClean="0"/>
                        <a:t>Facebook new users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/>
                        <a:t>400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/>
                        <a:t>360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503689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7" name="Picture 4" descr="https://www.nodegraph.se/wp-content/uploads/2020/03/Big_data_facts_2020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97562" y="2069254"/>
            <a:ext cx="3341493" cy="365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92912" y="6142623"/>
            <a:ext cx="5463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https://www.nodegraph.se/how-much-data-is-on-the-internet/</a:t>
            </a:r>
          </a:p>
        </p:txBody>
      </p:sp>
    </p:spTree>
    <p:extLst>
      <p:ext uri="{BB962C8B-B14F-4D97-AF65-F5344CB8AC3E}">
        <p14:creationId xmlns:p14="http://schemas.microsoft.com/office/powerpoint/2010/main" val="242110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Coming next…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Flexible Labs </a:t>
            </a:r>
            <a:r>
              <a:rPr lang="en-GB" dirty="0" smtClean="0"/>
              <a:t>(Wednesday and Thursday):</a:t>
            </a:r>
          </a:p>
          <a:p>
            <a:pPr lvl="1"/>
            <a:r>
              <a:rPr lang="en-GB" dirty="0" smtClean="0"/>
              <a:t>Other ML text classification tasks</a:t>
            </a:r>
          </a:p>
          <a:p>
            <a:pPr lvl="1"/>
            <a:r>
              <a:rPr lang="en-GB" dirty="0" smtClean="0"/>
              <a:t>Support for course work</a:t>
            </a:r>
          </a:p>
          <a:p>
            <a:r>
              <a:rPr lang="en-GB" dirty="0" smtClean="0"/>
              <a:t>Week 19 Lectures</a:t>
            </a:r>
          </a:p>
          <a:p>
            <a:pPr lvl="1"/>
            <a:r>
              <a:rPr lang="en-GB" dirty="0" smtClean="0"/>
              <a:t>More complex feature extraction from texts</a:t>
            </a:r>
          </a:p>
          <a:p>
            <a:pPr lvl="1"/>
            <a:r>
              <a:rPr lang="en-GB" dirty="0" smtClean="0"/>
              <a:t>Deep Neural Networks for Text Processing</a:t>
            </a:r>
          </a:p>
          <a:p>
            <a:pPr lvl="1"/>
            <a:r>
              <a:rPr lang="en-GB" dirty="0" smtClean="0"/>
              <a:t>Automatic feature extraction and model training with Neural Networks </a:t>
            </a:r>
          </a:p>
        </p:txBody>
      </p:sp>
    </p:spTree>
    <p:extLst>
      <p:ext uri="{BB962C8B-B14F-4D97-AF65-F5344CB8AC3E}">
        <p14:creationId xmlns:p14="http://schemas.microsoft.com/office/powerpoint/2010/main" val="20814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423BF-B597-43F1-94B6-13861DD3D5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 for attending, any 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9E2B71-A89E-4C5F-89E5-622478E559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072" y="6158300"/>
            <a:ext cx="2743200" cy="365125"/>
          </a:xfrm>
          <a:prstGeom prst="rect">
            <a:avLst/>
          </a:prstGeom>
        </p:spPr>
        <p:txBody>
          <a:bodyPr/>
          <a:lstStyle/>
          <a:p>
            <a:fld id="{6998E55D-8E2A-4AFE-A61C-B5DBBB7761E7}" type="slidenum">
              <a:rPr lang="en-GB" smtClean="0"/>
              <a:pPr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087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81" y="205483"/>
            <a:ext cx="1178417" cy="12778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  How much data has the internet?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19538" y="2313991"/>
            <a:ext cx="4965441" cy="3446707"/>
          </a:xfrm>
        </p:spPr>
        <p:txBody>
          <a:bodyPr>
            <a:normAutofit fontScale="92500" lnSpcReduction="10000"/>
          </a:bodyPr>
          <a:lstStyle/>
          <a:p>
            <a:r>
              <a:rPr lang="en-GB" b="1" dirty="0" smtClean="0"/>
              <a:t>2.7 </a:t>
            </a:r>
            <a:r>
              <a:rPr lang="en-GB" b="1" dirty="0" err="1"/>
              <a:t>Zb</a:t>
            </a:r>
            <a:r>
              <a:rPr lang="en-GB" dirty="0"/>
              <a:t> in </a:t>
            </a:r>
            <a:r>
              <a:rPr lang="en-GB" dirty="0" smtClean="0"/>
              <a:t>2017</a:t>
            </a:r>
          </a:p>
          <a:p>
            <a:r>
              <a:rPr lang="en-GB" b="1" dirty="0" smtClean="0"/>
              <a:t>4.4 </a:t>
            </a:r>
            <a:r>
              <a:rPr lang="en-GB" b="1" dirty="0" err="1" smtClean="0"/>
              <a:t>Zb</a:t>
            </a:r>
            <a:r>
              <a:rPr lang="en-GB" dirty="0" smtClean="0"/>
              <a:t> by end of 2019</a:t>
            </a:r>
          </a:p>
          <a:p>
            <a:r>
              <a:rPr lang="en-GB" b="1" dirty="0">
                <a:solidFill>
                  <a:srgbClr val="FF0000"/>
                </a:solidFill>
              </a:rPr>
              <a:t>44 Zettabytes (</a:t>
            </a:r>
            <a:r>
              <a:rPr lang="en-GB" b="1" dirty="0" err="1">
                <a:solidFill>
                  <a:srgbClr val="FF0000"/>
                </a:solidFill>
              </a:rPr>
              <a:t>Zb</a:t>
            </a:r>
            <a:r>
              <a:rPr lang="en-GB" b="1" dirty="0">
                <a:solidFill>
                  <a:srgbClr val="FF0000"/>
                </a:solidFill>
              </a:rPr>
              <a:t>) </a:t>
            </a:r>
            <a:r>
              <a:rPr lang="en-GB" dirty="0">
                <a:solidFill>
                  <a:srgbClr val="FF0000"/>
                </a:solidFill>
              </a:rPr>
              <a:t>in 2020</a:t>
            </a:r>
            <a:endParaRPr lang="en-GB" b="1" dirty="0">
              <a:solidFill>
                <a:srgbClr val="FF0000"/>
              </a:solidFill>
            </a:endParaRPr>
          </a:p>
          <a:p>
            <a:r>
              <a:rPr lang="en-GB" b="1" dirty="0" smtClean="0"/>
              <a:t>175 </a:t>
            </a:r>
            <a:r>
              <a:rPr lang="en-GB" b="1" dirty="0" err="1" smtClean="0"/>
              <a:t>Zb</a:t>
            </a:r>
            <a:r>
              <a:rPr lang="en-GB" dirty="0" smtClean="0"/>
              <a:t> by end of 2025</a:t>
            </a:r>
            <a:endParaRPr lang="en-GB" dirty="0"/>
          </a:p>
          <a:p>
            <a:pPr lvl="1"/>
            <a:r>
              <a:rPr lang="en-GB" dirty="0"/>
              <a:t>A gigabyte is 1,024 megabytes</a:t>
            </a:r>
          </a:p>
          <a:p>
            <a:pPr lvl="1"/>
            <a:r>
              <a:rPr lang="en-GB" dirty="0"/>
              <a:t>A terabyte is 1,024 gigabytes</a:t>
            </a:r>
          </a:p>
          <a:p>
            <a:pPr lvl="1"/>
            <a:r>
              <a:rPr lang="en-GB" dirty="0"/>
              <a:t>A petabyte is 1,024 terabytes</a:t>
            </a:r>
          </a:p>
          <a:p>
            <a:pPr lvl="1"/>
            <a:r>
              <a:rPr lang="en-GB" dirty="0"/>
              <a:t>An </a:t>
            </a:r>
            <a:r>
              <a:rPr lang="en-GB" dirty="0" err="1"/>
              <a:t>exabyte</a:t>
            </a:r>
            <a:r>
              <a:rPr lang="en-GB" dirty="0"/>
              <a:t> is 1,024 </a:t>
            </a:r>
            <a:r>
              <a:rPr lang="en-GB" dirty="0" smtClean="0"/>
              <a:t>petabytes</a:t>
            </a:r>
          </a:p>
          <a:p>
            <a:pPr lvl="1"/>
            <a:r>
              <a:rPr lang="en-GB" dirty="0" smtClean="0"/>
              <a:t>A zettabyte is 1,024 </a:t>
            </a:r>
            <a:r>
              <a:rPr lang="en-GB" dirty="0" err="1" smtClean="0"/>
              <a:t>exabytes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>
          <a:xfrm>
            <a:off x="6195316" y="2313991"/>
            <a:ext cx="5150095" cy="3446707"/>
          </a:xfrm>
        </p:spPr>
        <p:txBody>
          <a:bodyPr>
            <a:normAutofit/>
          </a:bodyPr>
          <a:lstStyle/>
          <a:p>
            <a:r>
              <a:rPr lang="en-GB" b="1" dirty="0" smtClean="0"/>
              <a:t>Putting that in context</a:t>
            </a:r>
          </a:p>
          <a:p>
            <a:r>
              <a:rPr lang="en-GB" b="1" dirty="0" smtClean="0"/>
              <a:t>1Zb = </a:t>
            </a:r>
            <a:r>
              <a:rPr lang="en-GB" dirty="0" smtClean="0"/>
              <a:t>1,024 </a:t>
            </a:r>
            <a:r>
              <a:rPr lang="en-GB" dirty="0" err="1" smtClean="0"/>
              <a:t>exabytes</a:t>
            </a:r>
            <a:r>
              <a:rPr lang="en-GB" dirty="0" smtClean="0"/>
              <a:t>,</a:t>
            </a:r>
            <a:endParaRPr lang="en-GB" dirty="0"/>
          </a:p>
          <a:p>
            <a:r>
              <a:rPr lang="en-GB" b="1" dirty="0"/>
              <a:t>1Zb = </a:t>
            </a:r>
            <a:r>
              <a:rPr lang="en-GB" dirty="0" smtClean="0"/>
              <a:t>1,048,576 </a:t>
            </a:r>
            <a:r>
              <a:rPr lang="en-GB" dirty="0" err="1" smtClean="0"/>
              <a:t>pb</a:t>
            </a:r>
            <a:r>
              <a:rPr lang="en-GB" dirty="0" smtClean="0"/>
              <a:t>,</a:t>
            </a:r>
            <a:endParaRPr lang="en-GB" dirty="0"/>
          </a:p>
          <a:p>
            <a:r>
              <a:rPr lang="en-GB" b="1" dirty="0"/>
              <a:t>1Zb = </a:t>
            </a:r>
            <a:r>
              <a:rPr lang="en-GB" dirty="0" smtClean="0"/>
              <a:t>1,073,741,824 </a:t>
            </a:r>
            <a:r>
              <a:rPr lang="en-GB" dirty="0" err="1" smtClean="0"/>
              <a:t>tb</a:t>
            </a:r>
            <a:r>
              <a:rPr lang="en-GB" dirty="0" smtClean="0"/>
              <a:t>,</a:t>
            </a:r>
            <a:endParaRPr lang="en-GB" dirty="0"/>
          </a:p>
          <a:p>
            <a:r>
              <a:rPr lang="en-GB" b="1" dirty="0"/>
              <a:t>1Zb = </a:t>
            </a:r>
            <a:r>
              <a:rPr lang="en-GB" dirty="0" smtClean="0"/>
              <a:t>1,099,511,627,776 </a:t>
            </a:r>
            <a:r>
              <a:rPr lang="en-GB" dirty="0" err="1" smtClean="0"/>
              <a:t>gb</a:t>
            </a:r>
            <a:r>
              <a:rPr lang="en-GB" dirty="0" smtClean="0"/>
              <a:t>,</a:t>
            </a:r>
            <a:endParaRPr lang="en-GB" dirty="0"/>
          </a:p>
          <a:p>
            <a:r>
              <a:rPr lang="en-GB" b="1" dirty="0" smtClean="0"/>
              <a:t>1Zb </a:t>
            </a:r>
            <a:r>
              <a:rPr lang="en-GB" b="1" dirty="0"/>
              <a:t>= </a:t>
            </a:r>
            <a:r>
              <a:rPr lang="en-GB" dirty="0" smtClean="0"/>
              <a:t>1,125,899,910,000,000 </a:t>
            </a:r>
            <a:r>
              <a:rPr lang="en-GB" dirty="0" err="1" smtClean="0"/>
              <a:t>mb</a:t>
            </a:r>
            <a:r>
              <a:rPr lang="en-GB" dirty="0" smtClean="0"/>
              <a:t>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27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81" y="205483"/>
            <a:ext cx="1178417" cy="12778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  How much data has the internet?</a:t>
            </a:r>
            <a:endParaRPr lang="en-GB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3773" y="2313991"/>
            <a:ext cx="6060371" cy="3862971"/>
          </a:xfrm>
        </p:spPr>
        <p:txBody>
          <a:bodyPr>
            <a:normAutofit/>
          </a:bodyPr>
          <a:lstStyle/>
          <a:p>
            <a:pPr marL="342900" indent="-342900"/>
            <a:r>
              <a:rPr lang="en-GB" sz="2800" b="1" dirty="0" smtClean="0"/>
              <a:t>175 Zettabytes!</a:t>
            </a:r>
          </a:p>
          <a:p>
            <a:pPr marL="342900" indent="-342900"/>
            <a:r>
              <a:rPr lang="en-GB" sz="2800" dirty="0" smtClean="0"/>
              <a:t>If on </a:t>
            </a:r>
            <a:r>
              <a:rPr lang="en-GB" sz="2800" dirty="0"/>
              <a:t>DVDs, the stack of DVDs would be long enough to </a:t>
            </a:r>
            <a:r>
              <a:rPr lang="en-GB" sz="2800" b="1" dirty="0"/>
              <a:t>circle the Earth 222 </a:t>
            </a:r>
            <a:r>
              <a:rPr lang="en-GB" sz="2800" b="1" dirty="0" smtClean="0"/>
              <a:t>times!</a:t>
            </a:r>
            <a:endParaRPr lang="en-GB" sz="2800" dirty="0"/>
          </a:p>
          <a:p>
            <a:pPr marL="342900" indent="-342900"/>
            <a:r>
              <a:rPr lang="en-GB" sz="2800" dirty="0"/>
              <a:t>If </a:t>
            </a:r>
            <a:r>
              <a:rPr lang="en-GB" sz="2800" dirty="0" smtClean="0"/>
              <a:t>download at </a:t>
            </a:r>
            <a:r>
              <a:rPr lang="en-GB" sz="2800" dirty="0"/>
              <a:t>the average current internet connection speed, it would take you </a:t>
            </a:r>
            <a:r>
              <a:rPr lang="en-GB" sz="2800" b="1" dirty="0"/>
              <a:t>1.8 billion years</a:t>
            </a:r>
            <a:r>
              <a:rPr lang="en-GB" sz="2800" dirty="0"/>
              <a:t> to download!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6146" name="Picture 2" descr="Surprised Face Emoji | Surprise face, Surprised emoji, Shocked emoj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149" y="2586181"/>
            <a:ext cx="2788138" cy="278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66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0</TotalTime>
  <Words>4139</Words>
  <Application>Microsoft Office PowerPoint</Application>
  <PresentationFormat>Widescreen</PresentationFormat>
  <Paragraphs>610</Paragraphs>
  <Slides>71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9" baseType="lpstr">
      <vt:lpstr>Arial</vt:lpstr>
      <vt:lpstr>Arial Unicode MS</vt:lpstr>
      <vt:lpstr>Bookman Old Style</vt:lpstr>
      <vt:lpstr>Calibri</vt:lpstr>
      <vt:lpstr>Calibri Light</vt:lpstr>
      <vt:lpstr>Cambria</vt:lpstr>
      <vt:lpstr>Cambria Math</vt:lpstr>
      <vt:lpstr>Office Theme</vt:lpstr>
      <vt:lpstr>NLP Tasks and Methods</vt:lpstr>
      <vt:lpstr>Lecture Outline</vt:lpstr>
      <vt:lpstr>Intended Learning Outcomes</vt:lpstr>
      <vt:lpstr>What is NLP and why do we need it?</vt:lpstr>
      <vt:lpstr>What is NLP?</vt:lpstr>
      <vt:lpstr>Who is on the internet?</vt:lpstr>
      <vt:lpstr>What happens every minute?</vt:lpstr>
      <vt:lpstr>  How much data has the internet?</vt:lpstr>
      <vt:lpstr>  How much data has the internet?</vt:lpstr>
      <vt:lpstr>Why Natural Language Processing</vt:lpstr>
      <vt:lpstr>Why is NLP hard?</vt:lpstr>
      <vt:lpstr>Why is NLP hard?</vt:lpstr>
      <vt:lpstr>Why is NLP hard?</vt:lpstr>
      <vt:lpstr>Common NLP Tasks</vt:lpstr>
      <vt:lpstr>Application of NLP</vt:lpstr>
      <vt:lpstr>Part of Speech Tagging</vt:lpstr>
      <vt:lpstr>Word Sense Disambiguation</vt:lpstr>
      <vt:lpstr>Text Classification</vt:lpstr>
      <vt:lpstr>Machine Translation</vt:lpstr>
      <vt:lpstr>Named Entity Recognition</vt:lpstr>
      <vt:lpstr>Information Extraction</vt:lpstr>
      <vt:lpstr>Spoken Language Systems</vt:lpstr>
      <vt:lpstr>Machine Learning Overview</vt:lpstr>
      <vt:lpstr>Machine Learning</vt:lpstr>
      <vt:lpstr>Machine Learning</vt:lpstr>
      <vt:lpstr>Machine Learning</vt:lpstr>
      <vt:lpstr>  Spam or not SPAM?</vt:lpstr>
      <vt:lpstr>Software 2.0</vt:lpstr>
      <vt:lpstr>Software 2.0</vt:lpstr>
      <vt:lpstr>How things are learned</vt:lpstr>
      <vt:lpstr>How things are learned</vt:lpstr>
      <vt:lpstr>Types Machine Learning</vt:lpstr>
      <vt:lpstr>Supervised Learning</vt:lpstr>
      <vt:lpstr>Supervised Learning</vt:lpstr>
      <vt:lpstr>Classification</vt:lpstr>
      <vt:lpstr>Regression</vt:lpstr>
      <vt:lpstr>Supervised Learning Algorithms</vt:lpstr>
      <vt:lpstr>Classification vs Regression</vt:lpstr>
      <vt:lpstr>Unsupervised Learning</vt:lpstr>
      <vt:lpstr>Unsupervised Learning</vt:lpstr>
      <vt:lpstr>Clustering and Association</vt:lpstr>
      <vt:lpstr>Unsupervised Learning Algorithms</vt:lpstr>
      <vt:lpstr>Semi-supervised Learning</vt:lpstr>
      <vt:lpstr>AI and Machine Learning</vt:lpstr>
      <vt:lpstr>10 minutes break &amp; Question Time Next: Machine Learning for NLP</vt:lpstr>
      <vt:lpstr>Machine Learning for NLP</vt:lpstr>
      <vt:lpstr>Supervised ML for Text</vt:lpstr>
      <vt:lpstr>Supervised ML for Text</vt:lpstr>
      <vt:lpstr>Supervised ML for Text</vt:lpstr>
      <vt:lpstr>Feature Extraction</vt:lpstr>
      <vt:lpstr>Feature Extraction</vt:lpstr>
      <vt:lpstr> What’s in a name?</vt:lpstr>
      <vt:lpstr> What’s in a name?</vt:lpstr>
      <vt:lpstr>Gender Identification</vt:lpstr>
      <vt:lpstr>Gender Identification</vt:lpstr>
      <vt:lpstr>Gender Identification</vt:lpstr>
      <vt:lpstr>Demo – Importing the names corpus</vt:lpstr>
      <vt:lpstr>Demo – Names in both lists</vt:lpstr>
      <vt:lpstr>Demo – Distribution of last letters</vt:lpstr>
      <vt:lpstr>Demo – Distribution of last letters</vt:lpstr>
      <vt:lpstr>Demo – Create Feature Extractors (1)</vt:lpstr>
      <vt:lpstr>Demo – Create Feature Extractors (2)</vt:lpstr>
      <vt:lpstr>Demo – Create Feature Extractors (3)</vt:lpstr>
      <vt:lpstr>Demo – Building the Training Data</vt:lpstr>
      <vt:lpstr>Demo – Train:Dev:Test Split</vt:lpstr>
      <vt:lpstr>Demo – Train:Dev:Test Split</vt:lpstr>
      <vt:lpstr>Demo – Extracting Features from Data</vt:lpstr>
      <vt:lpstr>Demo – Training and Testing</vt:lpstr>
      <vt:lpstr>Online Demo</vt:lpstr>
      <vt:lpstr>Coming next…</vt:lpstr>
      <vt:lpstr>Thank you for attending,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2020-06-05T17:03:52Z</dcterms:created>
  <dcterms:modified xsi:type="dcterms:W3CDTF">2021-03-01T17:16:28Z</dcterms:modified>
</cp:coreProperties>
</file>